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173" r:id="rId2"/>
    <p:sldId id="325" r:id="rId3"/>
    <p:sldId id="261" r:id="rId4"/>
    <p:sldId id="264" r:id="rId5"/>
    <p:sldId id="286" r:id="rId6"/>
    <p:sldId id="263" r:id="rId7"/>
    <p:sldId id="268" r:id="rId8"/>
    <p:sldId id="323" r:id="rId9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">
          <p15:clr>
            <a:srgbClr val="A4A3A4"/>
          </p15:clr>
        </p15:guide>
        <p15:guide id="2" pos="4050">
          <p15:clr>
            <a:srgbClr val="A4A3A4"/>
          </p15:clr>
        </p15:guide>
        <p15:guide id="3" pos="571">
          <p15:clr>
            <a:srgbClr val="A4A3A4"/>
          </p15:clr>
        </p15:guide>
        <p15:guide id="4" orient="horz" pos="4193">
          <p15:clr>
            <a:srgbClr val="A4A3A4"/>
          </p15:clr>
        </p15:guide>
        <p15:guide id="5" pos="7487">
          <p15:clr>
            <a:srgbClr val="A4A3A4"/>
          </p15:clr>
        </p15:guide>
        <p15:guide id="6" pos="33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61B"/>
    <a:srgbClr val="FFFFFF"/>
    <a:srgbClr val="E71319"/>
    <a:srgbClr val="D51522"/>
    <a:srgbClr val="A3381D"/>
    <a:srgbClr val="F68410"/>
    <a:srgbClr val="FFC000"/>
    <a:srgbClr val="01B0EF"/>
    <a:srgbClr val="0070C0"/>
    <a:srgbClr val="D90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44" autoAdjust="0"/>
    <p:restoredTop sz="84942" autoAdjust="0"/>
  </p:normalViewPr>
  <p:slideViewPr>
    <p:cSldViewPr>
      <p:cViewPr varScale="1">
        <p:scale>
          <a:sx n="92" d="100"/>
          <a:sy n="92" d="100"/>
        </p:scale>
        <p:origin x="840" y="90"/>
      </p:cViewPr>
      <p:guideLst>
        <p:guide orient="horz" pos="314"/>
        <p:guide pos="4050"/>
        <p:guide pos="571"/>
        <p:guide orient="horz" pos="4193"/>
        <p:guide pos="7487"/>
        <p:guide pos="330"/>
      </p:guideLst>
    </p:cSldViewPr>
  </p:slideViewPr>
  <p:outlineViewPr>
    <p:cViewPr>
      <p:scale>
        <a:sx n="100" d="100"/>
        <a:sy n="100" d="100"/>
      </p:scale>
      <p:origin x="0" y="-710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2730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742FC-62BB-4B81-9CA5-3B750A4B4580}" type="datetimeFigureOut">
              <a:rPr lang="zh-CN" altLang="en-US" smtClean="0"/>
              <a:t>2019/8/19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E82F1-5B17-4D95-A6D6-EB96F2D72B6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t>2019/8/19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</a:t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 flipV="1">
            <a:off x="953128" y="654063"/>
            <a:ext cx="11299210" cy="1"/>
          </a:xfrm>
          <a:prstGeom prst="line">
            <a:avLst/>
          </a:prstGeom>
          <a:ln w="158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 userDrawn="1"/>
        </p:nvGrpSpPr>
        <p:grpSpPr>
          <a:xfrm>
            <a:off x="395576" y="248444"/>
            <a:ext cx="396000" cy="396000"/>
            <a:chOff x="406574" y="236732"/>
            <a:chExt cx="612048" cy="593261"/>
          </a:xfrm>
        </p:grpSpPr>
        <p:sp>
          <p:nvSpPr>
            <p:cNvPr id="4" name="矩形 3"/>
            <p:cNvSpPr/>
            <p:nvPr userDrawn="1"/>
          </p:nvSpPr>
          <p:spPr>
            <a:xfrm>
              <a:off x="406574" y="236732"/>
              <a:ext cx="504000" cy="504000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 userDrawn="1"/>
          </p:nvSpPr>
          <p:spPr>
            <a:xfrm>
              <a:off x="694606" y="512239"/>
              <a:ext cx="324016" cy="3177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 descr="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7767" y="41021"/>
            <a:ext cx="605027" cy="575652"/>
          </a:xfrm>
          <a:prstGeom prst="rect">
            <a:avLst/>
          </a:prstGeom>
        </p:spPr>
      </p:pic>
      <p:pic>
        <p:nvPicPr>
          <p:cNvPr id="10" name="图片 9" descr="hbsb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32289" y="-36853"/>
            <a:ext cx="1854495" cy="6745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531"/>
            </a:lvl1pPr>
            <a:lvl2pPr>
              <a:defRPr sz="2109"/>
            </a:lvl2pPr>
            <a:lvl3pPr>
              <a:defRPr sz="1898"/>
            </a:lvl3pPr>
            <a:lvl4pPr>
              <a:defRPr sz="1898"/>
            </a:lvl4pPr>
            <a:lvl5pPr>
              <a:defRPr sz="1898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2019/8/19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08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2019/8/19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jpeg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10" Type="http://schemas.openxmlformats.org/officeDocument/2006/relationships/image" Target="../media/image10.jpeg"/><Relationship Id="rId4" Type="http://schemas.openxmlformats.org/officeDocument/2006/relationships/image" Target="../media/image6.jpe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6" Type="http://schemas.openxmlformats.org/officeDocument/2006/relationships/image" Target="../media/image12.jpe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13" Type="http://schemas.openxmlformats.org/officeDocument/2006/relationships/image" Target="../media/image2.pn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6" Type="http://schemas.openxmlformats.org/officeDocument/2006/relationships/image" Target="../media/image16.jpeg"/><Relationship Id="rId11" Type="http://schemas.openxmlformats.org/officeDocument/2006/relationships/image" Target="../media/image21.jpeg"/><Relationship Id="rId5" Type="http://schemas.openxmlformats.org/officeDocument/2006/relationships/image" Target="../media/image15.jpeg"/><Relationship Id="rId10" Type="http://schemas.openxmlformats.org/officeDocument/2006/relationships/image" Target="../media/image20.jpeg"/><Relationship Id="rId4" Type="http://schemas.openxmlformats.org/officeDocument/2006/relationships/image" Target="../media/image14.jpeg"/><Relationship Id="rId9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openxmlformats.org/officeDocument/2006/relationships/image" Target="../media/image1.png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12" Type="http://schemas.openxmlformats.org/officeDocument/2006/relationships/image" Target="../media/image23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11" Type="http://schemas.openxmlformats.org/officeDocument/2006/relationships/image" Target="../media/image22.png"/><Relationship Id="rId5" Type="http://schemas.openxmlformats.org/officeDocument/2006/relationships/tags" Target="../tags/tag9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8.xml"/><Relationship Id="rId9" Type="http://schemas.openxmlformats.org/officeDocument/2006/relationships/tags" Target="../tags/tag13.xml"/><Relationship Id="rId1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40" name="Picture 8" descr="https://timgsa.baidu.com/timg?image&amp;quality=80&amp;size=b9999_10000&amp;sec=1560873258679&amp;di=c7db153fe0e54fa4927d4709dd57d88c&amp;imgtype=0&amp;src=http%3A%2F%2Fimg.mp.sohu.com%2Fq_70%2Cc_zoom%2Cw_640%2Fupload%2F20170801%2Fb3f029a57fdb41fda4284316ecdf175f_th.jpg">
            <a:extLst>
              <a:ext uri="{FF2B5EF4-FFF2-40B4-BE49-F238E27FC236}">
                <a16:creationId xmlns:a16="http://schemas.microsoft.com/office/drawing/2014/main" id="{9DBD7BF3-7004-49C5-91EB-D9820777F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387" y="4048373"/>
            <a:ext cx="521970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213351" y="2680221"/>
            <a:ext cx="2403222" cy="1301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 algn="l"/>
            <a:r>
              <a:rPr lang="zh-CN" altLang="en-US" sz="197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第一方面</a:t>
            </a:r>
            <a:endParaRPr lang="en-US" altLang="zh-CN" sz="28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0" lvl="1" algn="l"/>
            <a:r>
              <a:rPr lang="zh-CN" altLang="en-US" sz="506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   </a:t>
            </a:r>
            <a:r>
              <a:rPr lang="zh-CN" altLang="en-US" sz="32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企业概况</a:t>
            </a:r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6023847" y="2542222"/>
            <a:ext cx="0" cy="1997848"/>
          </a:xfrm>
          <a:prstGeom prst="line">
            <a:avLst/>
          </a:prstGeom>
          <a:ln w="127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260277" y="4193821"/>
            <a:ext cx="1269558" cy="3462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25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PART 01</a:t>
            </a:r>
            <a:endParaRPr lang="zh-CN" altLang="en-US" sz="225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052827" y="2505429"/>
            <a:ext cx="1477008" cy="147700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" name="同心圆 1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80808"/>
                </a:solidFill>
                <a:latin typeface="+mj-ea"/>
                <a:ea typeface="+mj-ea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80808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75" name="TextBox 13"/>
          <p:cNvSpPr txBox="1"/>
          <p:nvPr/>
        </p:nvSpPr>
        <p:spPr>
          <a:xfrm>
            <a:off x="4234631" y="2737376"/>
            <a:ext cx="1269558" cy="10819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703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01</a:t>
            </a:r>
            <a:endParaRPr lang="zh-CN" altLang="en-US" sz="7030" b="1" dirty="0">
              <a:solidFill>
                <a:schemeClr val="accent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7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4344" y="-9877"/>
            <a:ext cx="11090063" cy="1397978"/>
          </a:xfrm>
        </p:spPr>
        <p:txBody>
          <a:bodyPr/>
          <a:lstStyle/>
          <a:p>
            <a:r>
              <a:rPr lang="zh-CN" altLang="en-US" sz="2953" b="1" dirty="0">
                <a:solidFill>
                  <a:schemeClr val="bg2">
                    <a:lumMod val="25000"/>
                  </a:schemeClr>
                </a:solidFill>
              </a:rPr>
              <a:t>企业简介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39495" y="1733157"/>
            <a:ext cx="6335266" cy="4632914"/>
          </a:xfrm>
        </p:spPr>
        <p:txBody>
          <a:bodyPr>
            <a:noAutofit/>
          </a:bodyPr>
          <a:lstStyle/>
          <a:p>
            <a:pPr marL="0" indent="0">
              <a:lnSpc>
                <a:spcPct val="130000"/>
              </a:lnSpc>
              <a:buSzPct val="90000"/>
              <a:buNone/>
            </a:pPr>
            <a:r>
              <a:rPr lang="zh-CN" altLang="en-US" sz="2320" b="1" dirty="0">
                <a:ea typeface="宋体" panose="02010600030101010101" pitchFamily="2" charset="-122"/>
                <a:sym typeface="+mn-ea"/>
              </a:rPr>
              <a:t>   长治市互邦软件工程有限公司</a:t>
            </a:r>
            <a:r>
              <a:rPr lang="zh-CN" altLang="en-US" sz="232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是经</a:t>
            </a:r>
            <a:r>
              <a:rPr lang="zh-CN" altLang="en-US" sz="2320" b="1" dirty="0">
                <a:solidFill>
                  <a:schemeClr val="tx1">
                    <a:lumMod val="95000"/>
                    <a:lumOff val="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山西省长治市工商行政管理局高新区分局</a:t>
            </a:r>
            <a:r>
              <a:rPr lang="zh-CN" altLang="en-US" sz="232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批准成立的股份制有限责任公司。注册资金7000万</a:t>
            </a:r>
            <a:r>
              <a:rPr lang="zh-CN" altLang="en-US" sz="2320" b="1" dirty="0">
                <a:ea typeface="宋体" panose="02010600030101010101" pitchFamily="2" charset="-122"/>
                <a:sym typeface="+mn-ea"/>
              </a:rPr>
              <a:t>元，于2009年8月3日在山西省长治市注册成立。</a:t>
            </a:r>
            <a:endParaRPr lang="zh-CN" altLang="en-US" sz="2320" b="1" dirty="0">
              <a:ea typeface="宋体" panose="02010600030101010101" pitchFamily="2" charset="-122"/>
            </a:endParaRPr>
          </a:p>
          <a:p>
            <a:pPr marL="0" indent="0">
              <a:lnSpc>
                <a:spcPct val="130000"/>
              </a:lnSpc>
              <a:buSzPct val="90000"/>
              <a:buNone/>
            </a:pPr>
            <a:r>
              <a:rPr lang="zh-CN" altLang="en-US" sz="2320" b="1" dirty="0">
                <a:ea typeface="宋体" panose="02010600030101010101" pitchFamily="2" charset="-122"/>
                <a:sym typeface="+mn-ea"/>
              </a:rPr>
              <a:t>       </a:t>
            </a:r>
            <a:r>
              <a:rPr lang="en-US" sz="2320" b="1" dirty="0" err="1">
                <a:ea typeface="宋体" panose="02010600030101010101" pitchFamily="2" charset="-122"/>
                <a:sym typeface="+mn-ea"/>
              </a:rPr>
              <a:t>长治市互邦软件工程公司是一家从事软件开发、维护、咨询服务的专业软件公司，提供系统集成服务，应用软件开发及专业资询服务</a:t>
            </a:r>
            <a:r>
              <a:rPr lang="en-US" sz="2320" b="1" dirty="0">
                <a:ea typeface="宋体" panose="02010600030101010101" pitchFamily="2" charset="-122"/>
                <a:sym typeface="+mn-ea"/>
              </a:rPr>
              <a:t>。</a:t>
            </a:r>
            <a:r>
              <a:rPr lang="zh-CN" altLang="en-US" sz="2320" b="1" dirty="0">
                <a:ea typeface="宋体" panose="02010600030101010101" pitchFamily="2" charset="-122"/>
                <a:sym typeface="+mn-ea"/>
              </a:rPr>
              <a:t>是长治市本地规模最大的专业软件开发公司。</a:t>
            </a:r>
            <a:endParaRPr lang="zh-CN" altLang="en-US" sz="232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53" y="154029"/>
            <a:ext cx="759428" cy="1070164"/>
            <a:chOff x="0" y="680"/>
            <a:chExt cx="1134" cy="1598"/>
          </a:xfrm>
        </p:grpSpPr>
        <p:sp>
          <p:nvSpPr>
            <p:cNvPr id="6" name="等腰三角形 5"/>
            <p:cNvSpPr/>
            <p:nvPr/>
          </p:nvSpPr>
          <p:spPr>
            <a:xfrm rot="5400000">
              <a:off x="-132" y="812"/>
              <a:ext cx="1399" cy="1134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-132" y="1012"/>
              <a:ext cx="1399" cy="1134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37898" y="1299198"/>
            <a:ext cx="11612421" cy="5532977"/>
            <a:chOff x="1320" y="2875"/>
            <a:chExt cx="16744" cy="7037"/>
          </a:xfrm>
        </p:grpSpPr>
        <p:sp>
          <p:nvSpPr>
            <p:cNvPr id="11" name=" 11"/>
            <p:cNvSpPr/>
            <p:nvPr/>
          </p:nvSpPr>
          <p:spPr>
            <a:xfrm>
              <a:off x="1320" y="2875"/>
              <a:ext cx="1676" cy="1552"/>
            </a:xfrm>
            <a:custGeom>
              <a:avLst/>
              <a:gdLst>
                <a:gd name="connsiteX0" fmla="*/ 0 w 1584176"/>
                <a:gd name="connsiteY0" fmla="*/ 0 h 1584176"/>
                <a:gd name="connsiteX1" fmla="*/ 1584176 w 1584176"/>
                <a:gd name="connsiteY1" fmla="*/ 0 h 1584176"/>
                <a:gd name="connsiteX2" fmla="*/ 1584176 w 1584176"/>
                <a:gd name="connsiteY2" fmla="*/ 187449 h 1584176"/>
                <a:gd name="connsiteX3" fmla="*/ 189611 w 1584176"/>
                <a:gd name="connsiteY3" fmla="*/ 187449 h 1584176"/>
                <a:gd name="connsiteX4" fmla="*/ 189611 w 1584176"/>
                <a:gd name="connsiteY4" fmla="*/ 1584176 h 1584176"/>
                <a:gd name="connsiteX5" fmla="*/ 0 w 1584176"/>
                <a:gd name="connsiteY5" fmla="*/ 1584176 h 1584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4176" h="1584176">
                  <a:moveTo>
                    <a:pt x="0" y="0"/>
                  </a:moveTo>
                  <a:lnTo>
                    <a:pt x="1584176" y="0"/>
                  </a:lnTo>
                  <a:lnTo>
                    <a:pt x="1584176" y="187449"/>
                  </a:lnTo>
                  <a:lnTo>
                    <a:pt x="189611" y="187449"/>
                  </a:lnTo>
                  <a:lnTo>
                    <a:pt x="189611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3" name=" 11"/>
            <p:cNvSpPr/>
            <p:nvPr/>
          </p:nvSpPr>
          <p:spPr>
            <a:xfrm rot="10800000">
              <a:off x="16388" y="8360"/>
              <a:ext cx="1676" cy="1552"/>
            </a:xfrm>
            <a:custGeom>
              <a:avLst/>
              <a:gdLst>
                <a:gd name="connsiteX0" fmla="*/ 0 w 1584176"/>
                <a:gd name="connsiteY0" fmla="*/ 0 h 1584176"/>
                <a:gd name="connsiteX1" fmla="*/ 1584176 w 1584176"/>
                <a:gd name="connsiteY1" fmla="*/ 0 h 1584176"/>
                <a:gd name="connsiteX2" fmla="*/ 1584176 w 1584176"/>
                <a:gd name="connsiteY2" fmla="*/ 187449 h 1584176"/>
                <a:gd name="connsiteX3" fmla="*/ 189611 w 1584176"/>
                <a:gd name="connsiteY3" fmla="*/ 187449 h 1584176"/>
                <a:gd name="connsiteX4" fmla="*/ 189611 w 1584176"/>
                <a:gd name="connsiteY4" fmla="*/ 1584176 h 1584176"/>
                <a:gd name="connsiteX5" fmla="*/ 0 w 1584176"/>
                <a:gd name="connsiteY5" fmla="*/ 1584176 h 1584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4176" h="1584176">
                  <a:moveTo>
                    <a:pt x="0" y="0"/>
                  </a:moveTo>
                  <a:lnTo>
                    <a:pt x="1584176" y="0"/>
                  </a:lnTo>
                  <a:lnTo>
                    <a:pt x="1584176" y="187449"/>
                  </a:lnTo>
                  <a:lnTo>
                    <a:pt x="189611" y="187449"/>
                  </a:lnTo>
                  <a:lnTo>
                    <a:pt x="189611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8" name="图片 7" descr="4 001"/>
          <p:cNvPicPr>
            <a:picLocks noChangeAspect="1"/>
          </p:cNvPicPr>
          <p:nvPr/>
        </p:nvPicPr>
        <p:blipFill>
          <a:blip r:embed="rId3"/>
          <a:srcRect l="2303"/>
          <a:stretch>
            <a:fillRect/>
          </a:stretch>
        </p:blipFill>
        <p:spPr>
          <a:xfrm>
            <a:off x="7954929" y="1299199"/>
            <a:ext cx="3726824" cy="5292559"/>
          </a:xfrm>
          <a:prstGeom prst="rect">
            <a:avLst/>
          </a:prstGeom>
        </p:spPr>
      </p:pic>
      <p:pic>
        <p:nvPicPr>
          <p:cNvPr id="62469" name="图片 30" descr="log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1631" y="235731"/>
            <a:ext cx="637879" cy="60606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2470" name="图片 31" descr="hbsb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1407" y="153695"/>
            <a:ext cx="1955494" cy="71154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高新企业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62" y="1096952"/>
            <a:ext cx="3699367" cy="2690814"/>
          </a:xfrm>
          <a:prstGeom prst="rect">
            <a:avLst/>
          </a:prstGeom>
        </p:spPr>
      </p:pic>
      <p:sp>
        <p:nvSpPr>
          <p:cNvPr id="9" name="标题 1"/>
          <p:cNvSpPr>
            <a:spLocks noGrp="1"/>
          </p:cNvSpPr>
          <p:nvPr/>
        </p:nvSpPr>
        <p:spPr>
          <a:xfrm>
            <a:off x="1007566" y="-3348"/>
            <a:ext cx="11090063" cy="1397978"/>
          </a:xfrm>
          <a:prstGeom prst="rect">
            <a:avLst/>
          </a:prstGeom>
        </p:spPr>
        <p:txBody>
          <a:bodyPr vert="horz" lIns="96435" tIns="48218" rIns="96435" bIns="48218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953" b="1">
                <a:solidFill>
                  <a:schemeClr val="bg2">
                    <a:lumMod val="25000"/>
                  </a:schemeClr>
                </a:solidFill>
              </a:rPr>
              <a:t>企业资质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-10362" y="160558"/>
            <a:ext cx="759428" cy="1070164"/>
            <a:chOff x="0" y="680"/>
            <a:chExt cx="1134" cy="1598"/>
          </a:xfrm>
        </p:grpSpPr>
        <p:sp>
          <p:nvSpPr>
            <p:cNvPr id="11" name="等腰三角形 10"/>
            <p:cNvSpPr/>
            <p:nvPr/>
          </p:nvSpPr>
          <p:spPr>
            <a:xfrm rot="5400000">
              <a:off x="-132" y="812"/>
              <a:ext cx="1399" cy="1134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5400000">
              <a:off x="-132" y="1012"/>
              <a:ext cx="1399" cy="1134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 descr="系统集成资质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562" y="4244877"/>
            <a:ext cx="3699367" cy="2592872"/>
          </a:xfrm>
          <a:prstGeom prst="rect">
            <a:avLst/>
          </a:prstGeom>
        </p:spPr>
      </p:pic>
      <p:pic>
        <p:nvPicPr>
          <p:cNvPr id="8" name="图片 7" descr="民营科技企业"/>
          <p:cNvPicPr>
            <a:picLocks noChangeAspect="1"/>
          </p:cNvPicPr>
          <p:nvPr/>
        </p:nvPicPr>
        <p:blipFill>
          <a:blip r:embed="rId5"/>
          <a:srcRect l="2706" t="1382" r="3421" b="346"/>
          <a:stretch>
            <a:fillRect/>
          </a:stretch>
        </p:blipFill>
        <p:spPr>
          <a:xfrm>
            <a:off x="4743096" y="1096952"/>
            <a:ext cx="3601592" cy="2666705"/>
          </a:xfrm>
          <a:prstGeom prst="rect">
            <a:avLst/>
          </a:prstGeom>
        </p:spPr>
      </p:pic>
      <p:pic>
        <p:nvPicPr>
          <p:cNvPr id="7" name="图片 6" descr="四新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6981" y="4244878"/>
            <a:ext cx="3627708" cy="2592872"/>
          </a:xfrm>
          <a:prstGeom prst="rect">
            <a:avLst/>
          </a:prstGeom>
        </p:spPr>
      </p:pic>
      <p:pic>
        <p:nvPicPr>
          <p:cNvPr id="2" name="图片 30" descr="log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1631" y="235731"/>
            <a:ext cx="637879" cy="60606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4" name="图片 31" descr="hbsb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71407" y="153695"/>
            <a:ext cx="1955494" cy="71154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9"/>
          <a:srcRect l="5274" b="4210"/>
          <a:stretch>
            <a:fillRect/>
          </a:stretch>
        </p:blipFill>
        <p:spPr>
          <a:xfrm>
            <a:off x="8664800" y="1096952"/>
            <a:ext cx="3756290" cy="2690814"/>
          </a:xfrm>
          <a:prstGeom prst="rect">
            <a:avLst/>
          </a:prstGeom>
        </p:spPr>
      </p:pic>
      <p:pic>
        <p:nvPicPr>
          <p:cNvPr id="13" name="图片 12" descr="G:\文件图片\企业技术中心.jpg企业技术中心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8664799" y="4244877"/>
            <a:ext cx="3756290" cy="259287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4344" y="-9877"/>
            <a:ext cx="11090063" cy="1397978"/>
          </a:xfrm>
        </p:spPr>
        <p:txBody>
          <a:bodyPr/>
          <a:lstStyle/>
          <a:p>
            <a:r>
              <a:rPr lang="zh-CN" altLang="en-US" sz="2953" b="1" dirty="0">
                <a:solidFill>
                  <a:schemeClr val="bg2">
                    <a:lumMod val="25000"/>
                  </a:schemeClr>
                </a:solidFill>
              </a:rPr>
              <a:t>后备人才培养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573391" y="1672109"/>
            <a:ext cx="5573828" cy="4482904"/>
          </a:xfrm>
        </p:spPr>
        <p:txBody>
          <a:bodyPr>
            <a:normAutofit fontScale="97500"/>
          </a:bodyPr>
          <a:lstStyle/>
          <a:p>
            <a:pPr marL="0" indent="589310">
              <a:lnSpc>
                <a:spcPct val="150000"/>
              </a:lnSpc>
              <a:buNone/>
              <a:extLst>
                <a:ext uri="{35155182-B16C-46BC-9424-99874614C6A1}">
                  <wpsdc:indentchars xmlns:wpsdc="http://www.wps.cn/officeDocument/2017/drawingmlCustomData" xmlns="" val="200" checksum="1956455923"/>
                </a:ext>
              </a:extLst>
            </a:pPr>
            <a:r>
              <a:rPr lang="zh-CN" altLang="en-US" dirty="0"/>
              <a:t>甲骨文软件（中国）有限公司</a:t>
            </a:r>
            <a:endParaRPr lang="en-US" altLang="zh-CN" dirty="0"/>
          </a:p>
          <a:p>
            <a:pPr marL="0" indent="589310">
              <a:lnSpc>
                <a:spcPct val="150000"/>
              </a:lnSpc>
              <a:buNone/>
              <a:extLst>
                <a:ext uri="{35155182-B16C-46BC-9424-99874614C6A1}">
                  <wpsdc:indentchars xmlns:wpsdc="http://www.wps.cn/officeDocument/2017/drawingmlCustomData" xmlns="" val="200" checksum="1956455923"/>
                </a:ext>
              </a:extLst>
            </a:pPr>
            <a:r>
              <a:rPr lang="zh-CN" altLang="en-US" dirty="0"/>
              <a:t>长治市 高新区政府</a:t>
            </a:r>
            <a:endParaRPr lang="en-US" altLang="zh-CN" dirty="0"/>
          </a:p>
          <a:p>
            <a:pPr marL="0" indent="589310">
              <a:lnSpc>
                <a:spcPct val="150000"/>
              </a:lnSpc>
              <a:buNone/>
              <a:extLst>
                <a:ext uri="{35155182-B16C-46BC-9424-99874614C6A1}">
                  <wpsdc:indentchars xmlns:wpsdc="http://www.wps.cn/officeDocument/2017/drawingmlCustomData" xmlns="" val="200" checksum="1956455923"/>
                </a:ext>
              </a:extLst>
            </a:pPr>
            <a:r>
              <a:rPr lang="zh-CN" altLang="en-US" dirty="0"/>
              <a:t>长治市 互邦软件工程有限公司</a:t>
            </a:r>
            <a:endParaRPr lang="en-US" altLang="zh-CN" dirty="0"/>
          </a:p>
          <a:p>
            <a:pPr marL="0" indent="589310">
              <a:lnSpc>
                <a:spcPct val="150000"/>
              </a:lnSpc>
              <a:buNone/>
              <a:extLst>
                <a:ext uri="{35155182-B16C-46BC-9424-99874614C6A1}">
                  <wpsdc:indentchars xmlns:wpsdc="http://www.wps.cn/officeDocument/2017/drawingmlCustomData" xmlns="" val="200" checksum="1956455923"/>
                </a:ext>
              </a:extLst>
            </a:pPr>
            <a:r>
              <a:rPr lang="zh-CN" altLang="en-US" dirty="0"/>
              <a:t>于</a:t>
            </a:r>
            <a:r>
              <a:rPr lang="en-US" altLang="zh-CN" dirty="0"/>
              <a:t>2018</a:t>
            </a:r>
            <a:r>
              <a:rPr lang="zh-CN" altLang="en-US" dirty="0"/>
              <a:t>年</a:t>
            </a:r>
            <a:r>
              <a:rPr lang="en-US" altLang="zh-CN" dirty="0"/>
              <a:t>3</a:t>
            </a:r>
            <a:r>
              <a:rPr lang="zh-CN" altLang="en-US" dirty="0"/>
              <a:t>月联合创办</a:t>
            </a:r>
            <a:r>
              <a:rPr lang="en-US" altLang="zh-CN" dirty="0"/>
              <a:t>ORACLE</a:t>
            </a:r>
            <a:r>
              <a:rPr lang="zh-CN" altLang="en-US" dirty="0"/>
              <a:t>长治技术人才培养基地，集人才培养、考试认证、技术创新、研发基地为一体。</a:t>
            </a:r>
            <a:endParaRPr lang="en-US" altLang="zh-CN" dirty="0"/>
          </a:p>
        </p:txBody>
      </p:sp>
      <p:grpSp>
        <p:nvGrpSpPr>
          <p:cNvPr id="4" name="组合 3"/>
          <p:cNvGrpSpPr/>
          <p:nvPr/>
        </p:nvGrpSpPr>
        <p:grpSpPr>
          <a:xfrm>
            <a:off x="353" y="154029"/>
            <a:ext cx="759428" cy="1070164"/>
            <a:chOff x="0" y="680"/>
            <a:chExt cx="1134" cy="1598"/>
          </a:xfrm>
        </p:grpSpPr>
        <p:sp>
          <p:nvSpPr>
            <p:cNvPr id="6" name="等腰三角形 5"/>
            <p:cNvSpPr/>
            <p:nvPr/>
          </p:nvSpPr>
          <p:spPr>
            <a:xfrm rot="5400000">
              <a:off x="-132" y="812"/>
              <a:ext cx="1399" cy="1134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5400000">
              <a:off x="-132" y="1012"/>
              <a:ext cx="1399" cy="1134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8" name="图片 17" descr="21_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19" y="1490729"/>
            <a:ext cx="5565792" cy="4381111"/>
          </a:xfrm>
          <a:prstGeom prst="rect">
            <a:avLst/>
          </a:prstGeom>
        </p:spPr>
      </p:pic>
      <p:pic>
        <p:nvPicPr>
          <p:cNvPr id="5" name="图片 30" descr="log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1631" y="235731"/>
            <a:ext cx="637879" cy="60606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图片 31" descr="hbsb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1407" y="153695"/>
            <a:ext cx="1955494" cy="71154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Picture 6" descr="https://timgsa.baidu.com/timg?image&amp;quality=80&amp;size=b9999_10000&amp;sec=1560870975770&amp;di=617a375c7227cdda94797a39d10016d9&amp;imgtype=0&amp;src=http%3A%2F%2Ftxt39-2.book118.com%2F2018%2F0530%2Fbook169607%2F169606264.png">
            <a:extLst>
              <a:ext uri="{FF2B5EF4-FFF2-40B4-BE49-F238E27FC236}">
                <a16:creationId xmlns:a16="http://schemas.microsoft.com/office/drawing/2014/main" id="{0383C40E-EC53-48DD-BFC3-4EDF595BE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7756" y="15925"/>
            <a:ext cx="2631157" cy="112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/>
        </p:nvSpPr>
        <p:spPr>
          <a:xfrm>
            <a:off x="1007566" y="-3348"/>
            <a:ext cx="11090063" cy="1397978"/>
          </a:xfrm>
          <a:prstGeom prst="rect">
            <a:avLst/>
          </a:prstGeom>
        </p:spPr>
        <p:txBody>
          <a:bodyPr vert="horz" lIns="96435" tIns="48218" rIns="96435" bIns="48218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1"/>
            <a:r>
              <a:rPr lang="zh-CN" altLang="en-US" sz="2953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核心自主产权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-10362" y="160558"/>
            <a:ext cx="759428" cy="1070164"/>
            <a:chOff x="0" y="680"/>
            <a:chExt cx="1134" cy="1598"/>
          </a:xfrm>
        </p:grpSpPr>
        <p:sp>
          <p:nvSpPr>
            <p:cNvPr id="11" name="等腰三角形 10"/>
            <p:cNvSpPr/>
            <p:nvPr/>
          </p:nvSpPr>
          <p:spPr>
            <a:xfrm rot="5400000">
              <a:off x="-132" y="812"/>
              <a:ext cx="1399" cy="1134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5400000">
              <a:off x="-132" y="1012"/>
              <a:ext cx="1399" cy="1134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1054444" y="3977958"/>
            <a:ext cx="10266345" cy="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434981" y="1106997"/>
            <a:ext cx="1593862" cy="3168972"/>
            <a:chOff x="604" y="1653"/>
            <a:chExt cx="2380" cy="4732"/>
          </a:xfrm>
        </p:grpSpPr>
        <p:grpSp>
          <p:nvGrpSpPr>
            <p:cNvPr id="5" name="组合 4"/>
            <p:cNvGrpSpPr/>
            <p:nvPr/>
          </p:nvGrpSpPr>
          <p:grpSpPr>
            <a:xfrm>
              <a:off x="1342" y="5222"/>
              <a:ext cx="904" cy="1163"/>
              <a:chOff x="728" y="4035"/>
              <a:chExt cx="904" cy="1163"/>
            </a:xfrm>
          </p:grpSpPr>
          <p:sp>
            <p:nvSpPr>
              <p:cNvPr id="72" name="椭圆 34"/>
              <p:cNvSpPr/>
              <p:nvPr/>
            </p:nvSpPr>
            <p:spPr>
              <a:xfrm>
                <a:off x="728" y="4035"/>
                <a:ext cx="904" cy="1163"/>
              </a:xfrm>
              <a:custGeom>
                <a:avLst/>
                <a:gdLst/>
                <a:ahLst/>
                <a:cxnLst/>
                <a:rect l="l" t="t" r="r" b="b"/>
                <a:pathLst>
                  <a:path w="1118836" h="1438889">
                    <a:moveTo>
                      <a:pt x="548270" y="0"/>
                    </a:moveTo>
                    <a:lnTo>
                      <a:pt x="721662" y="346785"/>
                    </a:lnTo>
                    <a:cubicBezTo>
                      <a:pt x="951885" y="413972"/>
                      <a:pt x="1118836" y="627225"/>
                      <a:pt x="1118836" y="879471"/>
                    </a:cubicBezTo>
                    <a:cubicBezTo>
                      <a:pt x="1118836" y="1188429"/>
                      <a:pt x="868376" y="1438889"/>
                      <a:pt x="559418" y="1438889"/>
                    </a:cubicBezTo>
                    <a:cubicBezTo>
                      <a:pt x="250460" y="1438889"/>
                      <a:pt x="0" y="1188429"/>
                      <a:pt x="0" y="879471"/>
                    </a:cubicBezTo>
                    <a:cubicBezTo>
                      <a:pt x="0" y="636984"/>
                      <a:pt x="154283" y="430531"/>
                      <a:pt x="370781" y="354978"/>
                    </a:cubicBezTo>
                    <a:close/>
                  </a:path>
                </a:pathLst>
              </a:custGeom>
              <a:solidFill>
                <a:srgbClr val="0067B0"/>
              </a:soli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855" y="4486"/>
                <a:ext cx="635" cy="5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87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01</a:t>
                </a:r>
                <a:endParaRPr lang="zh-CN" altLang="en-US" sz="168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pic>
          <p:nvPicPr>
            <p:cNvPr id="8" name="图片 7" descr="G:\2018高企认定\网上申报上传的附件\4 专利情况\1 企业信用评价.jpg1 企业信用评价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604" y="1653"/>
              <a:ext cx="2380" cy="3299"/>
            </a:xfrm>
            <a:prstGeom prst="rect">
              <a:avLst/>
            </a:prstGeom>
          </p:spPr>
        </p:pic>
      </p:grpSp>
      <p:grpSp>
        <p:nvGrpSpPr>
          <p:cNvPr id="53" name="组合 52"/>
          <p:cNvGrpSpPr/>
          <p:nvPr/>
        </p:nvGrpSpPr>
        <p:grpSpPr>
          <a:xfrm>
            <a:off x="1499119" y="3574804"/>
            <a:ext cx="1828923" cy="3447563"/>
            <a:chOff x="1758" y="5338"/>
            <a:chExt cx="2731" cy="5148"/>
          </a:xfrm>
        </p:grpSpPr>
        <p:grpSp>
          <p:nvGrpSpPr>
            <p:cNvPr id="16" name="组合 15"/>
            <p:cNvGrpSpPr/>
            <p:nvPr/>
          </p:nvGrpSpPr>
          <p:grpSpPr>
            <a:xfrm>
              <a:off x="2655" y="5338"/>
              <a:ext cx="939" cy="1220"/>
              <a:chOff x="3435" y="5338"/>
              <a:chExt cx="939" cy="1220"/>
            </a:xfrm>
          </p:grpSpPr>
          <p:grpSp>
            <p:nvGrpSpPr>
              <p:cNvPr id="48" name="组合 47"/>
              <p:cNvGrpSpPr/>
              <p:nvPr/>
            </p:nvGrpSpPr>
            <p:grpSpPr>
              <a:xfrm rot="10800000">
                <a:off x="3435" y="5338"/>
                <a:ext cx="939" cy="1220"/>
                <a:chOff x="4020870" y="2194485"/>
                <a:chExt cx="1102258" cy="143209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49" name="等腰三角形 43"/>
                <p:cNvSpPr/>
                <p:nvPr/>
              </p:nvSpPr>
              <p:spPr>
                <a:xfrm>
                  <a:off x="4020870" y="2194485"/>
                  <a:ext cx="1102258" cy="14320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258" h="1432090">
                      <a:moveTo>
                        <a:pt x="761620" y="431870"/>
                      </a:moveTo>
                      <a:lnTo>
                        <a:pt x="856659" y="621949"/>
                      </a:lnTo>
                      <a:lnTo>
                        <a:pt x="234710" y="621949"/>
                      </a:lnTo>
                      <a:lnTo>
                        <a:pt x="325695" y="439980"/>
                      </a:lnTo>
                      <a:cubicBezTo>
                        <a:pt x="163858" y="520416"/>
                        <a:pt x="53779" y="687834"/>
                        <a:pt x="53779" y="880961"/>
                      </a:cubicBezTo>
                      <a:cubicBezTo>
                        <a:pt x="53779" y="1155639"/>
                        <a:pt x="276450" y="1378310"/>
                        <a:pt x="551128" y="1378310"/>
                      </a:cubicBezTo>
                      <a:cubicBezTo>
                        <a:pt x="825806" y="1378310"/>
                        <a:pt x="1048477" y="1155639"/>
                        <a:pt x="1048477" y="880961"/>
                      </a:cubicBezTo>
                      <a:cubicBezTo>
                        <a:pt x="1048477" y="681767"/>
                        <a:pt x="931374" y="509923"/>
                        <a:pt x="761620" y="431870"/>
                      </a:cubicBezTo>
                      <a:close/>
                      <a:moveTo>
                        <a:pt x="545685" y="0"/>
                      </a:moveTo>
                      <a:lnTo>
                        <a:pt x="726120" y="360871"/>
                      </a:lnTo>
                      <a:cubicBezTo>
                        <a:pt x="945108" y="431845"/>
                        <a:pt x="1102258" y="638051"/>
                        <a:pt x="1102258" y="880961"/>
                      </a:cubicBezTo>
                      <a:cubicBezTo>
                        <a:pt x="1102258" y="1185341"/>
                        <a:pt x="855509" y="1432090"/>
                        <a:pt x="551129" y="1432090"/>
                      </a:cubicBezTo>
                      <a:cubicBezTo>
                        <a:pt x="246749" y="1432090"/>
                        <a:pt x="0" y="1185341"/>
                        <a:pt x="0" y="880961"/>
                      </a:cubicBezTo>
                      <a:cubicBezTo>
                        <a:pt x="0" y="642821"/>
                        <a:pt x="151038" y="439958"/>
                        <a:pt x="363249" y="36487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14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0" name="等腰三角形 42"/>
                <p:cNvSpPr/>
                <p:nvPr/>
              </p:nvSpPr>
              <p:spPr>
                <a:xfrm>
                  <a:off x="4044928" y="2251925"/>
                  <a:ext cx="1054142" cy="135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4142" h="1350592">
                      <a:moveTo>
                        <a:pt x="521627" y="0"/>
                      </a:moveTo>
                      <a:lnTo>
                        <a:pt x="682907" y="322559"/>
                      </a:lnTo>
                      <a:cubicBezTo>
                        <a:pt x="898294" y="386795"/>
                        <a:pt x="1054142" y="586958"/>
                        <a:pt x="1054142" y="823521"/>
                      </a:cubicBezTo>
                      <a:cubicBezTo>
                        <a:pt x="1054142" y="1114614"/>
                        <a:pt x="818164" y="1350592"/>
                        <a:pt x="527071" y="1350592"/>
                      </a:cubicBezTo>
                      <a:cubicBezTo>
                        <a:pt x="235978" y="1350592"/>
                        <a:pt x="0" y="1114614"/>
                        <a:pt x="0" y="823521"/>
                      </a:cubicBezTo>
                      <a:cubicBezTo>
                        <a:pt x="0" y="591722"/>
                        <a:pt x="149634" y="394871"/>
                        <a:pt x="358347" y="32656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bg1"/>
                    </a:gs>
                    <a:gs pos="4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7" name="TextBox 10"/>
              <p:cNvSpPr txBox="1"/>
              <p:nvPr/>
            </p:nvSpPr>
            <p:spPr>
              <a:xfrm>
                <a:off x="3513" y="5523"/>
                <a:ext cx="781" cy="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09" dirty="0">
                    <a:solidFill>
                      <a:srgbClr val="03A9F3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02</a:t>
                </a:r>
                <a:endParaRPr lang="zh-CN" altLang="en-US" sz="2109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pic>
          <p:nvPicPr>
            <p:cNvPr id="17" name="图片 16" descr="G:\2018高企认定\网上申报上传的附件\4 专利情况\6 移动金融投资管理信息系统.jpg6 移动金融投资管理信息系统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1758" y="6693"/>
              <a:ext cx="2731" cy="3793"/>
            </a:xfrm>
            <a:prstGeom prst="rect">
              <a:avLst/>
            </a:prstGeom>
          </p:spPr>
        </p:pic>
      </p:grpSp>
      <p:grpSp>
        <p:nvGrpSpPr>
          <p:cNvPr id="54" name="组合 53"/>
          <p:cNvGrpSpPr/>
          <p:nvPr/>
        </p:nvGrpSpPr>
        <p:grpSpPr>
          <a:xfrm>
            <a:off x="2881359" y="1096952"/>
            <a:ext cx="1658822" cy="3185045"/>
            <a:chOff x="3777" y="1638"/>
            <a:chExt cx="2477" cy="4756"/>
          </a:xfrm>
        </p:grpSpPr>
        <p:pic>
          <p:nvPicPr>
            <p:cNvPr id="9" name="图片 8" descr="G:\2018高企认定\网上申报上传的附件\4 专利情况\2 微贷信息管理.jpg2 微贷信息管理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3777" y="1638"/>
              <a:ext cx="2477" cy="3436"/>
            </a:xfrm>
            <a:prstGeom prst="rect">
              <a:avLst/>
            </a:prstGeom>
          </p:spPr>
        </p:pic>
        <p:grpSp>
          <p:nvGrpSpPr>
            <p:cNvPr id="13" name="组合 12"/>
            <p:cNvGrpSpPr/>
            <p:nvPr/>
          </p:nvGrpSpPr>
          <p:grpSpPr>
            <a:xfrm>
              <a:off x="4563" y="5231"/>
              <a:ext cx="904" cy="1163"/>
              <a:chOff x="728" y="4035"/>
              <a:chExt cx="904" cy="1163"/>
            </a:xfrm>
          </p:grpSpPr>
          <p:sp>
            <p:nvSpPr>
              <p:cNvPr id="14" name="椭圆 34"/>
              <p:cNvSpPr/>
              <p:nvPr/>
            </p:nvSpPr>
            <p:spPr>
              <a:xfrm>
                <a:off x="728" y="4035"/>
                <a:ext cx="904" cy="1163"/>
              </a:xfrm>
              <a:custGeom>
                <a:avLst/>
                <a:gdLst/>
                <a:ahLst/>
                <a:cxnLst/>
                <a:rect l="l" t="t" r="r" b="b"/>
                <a:pathLst>
                  <a:path w="1118836" h="1438889">
                    <a:moveTo>
                      <a:pt x="548270" y="0"/>
                    </a:moveTo>
                    <a:lnTo>
                      <a:pt x="721662" y="346785"/>
                    </a:lnTo>
                    <a:cubicBezTo>
                      <a:pt x="951885" y="413972"/>
                      <a:pt x="1118836" y="627225"/>
                      <a:pt x="1118836" y="879471"/>
                    </a:cubicBezTo>
                    <a:cubicBezTo>
                      <a:pt x="1118836" y="1188429"/>
                      <a:pt x="868376" y="1438889"/>
                      <a:pt x="559418" y="1438889"/>
                    </a:cubicBezTo>
                    <a:cubicBezTo>
                      <a:pt x="250460" y="1438889"/>
                      <a:pt x="0" y="1188429"/>
                      <a:pt x="0" y="879471"/>
                    </a:cubicBezTo>
                    <a:cubicBezTo>
                      <a:pt x="0" y="636984"/>
                      <a:pt x="154283" y="430531"/>
                      <a:pt x="370781" y="354978"/>
                    </a:cubicBezTo>
                    <a:close/>
                  </a:path>
                </a:pathLst>
              </a:custGeom>
              <a:solidFill>
                <a:srgbClr val="0067B0"/>
              </a:soli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5" name="TextBox 60"/>
              <p:cNvSpPr txBox="1"/>
              <p:nvPr/>
            </p:nvSpPr>
            <p:spPr>
              <a:xfrm>
                <a:off x="855" y="4486"/>
                <a:ext cx="635" cy="5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87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03</a:t>
                </a:r>
                <a:endParaRPr lang="zh-CN" altLang="en-US" sz="168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4096845" y="3574804"/>
            <a:ext cx="1828253" cy="3447563"/>
            <a:chOff x="5502" y="5338"/>
            <a:chExt cx="2730" cy="5148"/>
          </a:xfrm>
        </p:grpSpPr>
        <p:grpSp>
          <p:nvGrpSpPr>
            <p:cNvPr id="18" name="组合 17"/>
            <p:cNvGrpSpPr/>
            <p:nvPr/>
          </p:nvGrpSpPr>
          <p:grpSpPr>
            <a:xfrm>
              <a:off x="6398" y="5338"/>
              <a:ext cx="939" cy="1220"/>
              <a:chOff x="3435" y="5338"/>
              <a:chExt cx="939" cy="1220"/>
            </a:xfrm>
          </p:grpSpPr>
          <p:grpSp>
            <p:nvGrpSpPr>
              <p:cNvPr id="19" name="组合 18"/>
              <p:cNvGrpSpPr/>
              <p:nvPr/>
            </p:nvGrpSpPr>
            <p:grpSpPr>
              <a:xfrm rot="10800000">
                <a:off x="3435" y="5338"/>
                <a:ext cx="939" cy="1220"/>
                <a:chOff x="4020870" y="2194485"/>
                <a:chExt cx="1102258" cy="143209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20" name="等腰三角形 43"/>
                <p:cNvSpPr/>
                <p:nvPr/>
              </p:nvSpPr>
              <p:spPr>
                <a:xfrm>
                  <a:off x="4020870" y="2194485"/>
                  <a:ext cx="1102258" cy="14320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258" h="1432090">
                      <a:moveTo>
                        <a:pt x="761620" y="431870"/>
                      </a:moveTo>
                      <a:lnTo>
                        <a:pt x="856659" y="621949"/>
                      </a:lnTo>
                      <a:lnTo>
                        <a:pt x="234710" y="621949"/>
                      </a:lnTo>
                      <a:lnTo>
                        <a:pt x="325695" y="439980"/>
                      </a:lnTo>
                      <a:cubicBezTo>
                        <a:pt x="163858" y="520416"/>
                        <a:pt x="53779" y="687834"/>
                        <a:pt x="53779" y="880961"/>
                      </a:cubicBezTo>
                      <a:cubicBezTo>
                        <a:pt x="53779" y="1155639"/>
                        <a:pt x="276450" y="1378310"/>
                        <a:pt x="551128" y="1378310"/>
                      </a:cubicBezTo>
                      <a:cubicBezTo>
                        <a:pt x="825806" y="1378310"/>
                        <a:pt x="1048477" y="1155639"/>
                        <a:pt x="1048477" y="880961"/>
                      </a:cubicBezTo>
                      <a:cubicBezTo>
                        <a:pt x="1048477" y="681767"/>
                        <a:pt x="931374" y="509923"/>
                        <a:pt x="761620" y="431870"/>
                      </a:cubicBezTo>
                      <a:close/>
                      <a:moveTo>
                        <a:pt x="545685" y="0"/>
                      </a:moveTo>
                      <a:lnTo>
                        <a:pt x="726120" y="360871"/>
                      </a:lnTo>
                      <a:cubicBezTo>
                        <a:pt x="945108" y="431845"/>
                        <a:pt x="1102258" y="638051"/>
                        <a:pt x="1102258" y="880961"/>
                      </a:cubicBezTo>
                      <a:cubicBezTo>
                        <a:pt x="1102258" y="1185341"/>
                        <a:pt x="855509" y="1432090"/>
                        <a:pt x="551129" y="1432090"/>
                      </a:cubicBezTo>
                      <a:cubicBezTo>
                        <a:pt x="246749" y="1432090"/>
                        <a:pt x="0" y="1185341"/>
                        <a:pt x="0" y="880961"/>
                      </a:cubicBezTo>
                      <a:cubicBezTo>
                        <a:pt x="0" y="642821"/>
                        <a:pt x="151038" y="439958"/>
                        <a:pt x="363249" y="36487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14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1" name="等腰三角形 42"/>
                <p:cNvSpPr/>
                <p:nvPr/>
              </p:nvSpPr>
              <p:spPr>
                <a:xfrm>
                  <a:off x="4044928" y="2251925"/>
                  <a:ext cx="1054142" cy="135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4142" h="1350592">
                      <a:moveTo>
                        <a:pt x="521627" y="0"/>
                      </a:moveTo>
                      <a:lnTo>
                        <a:pt x="682907" y="322559"/>
                      </a:lnTo>
                      <a:cubicBezTo>
                        <a:pt x="898294" y="386795"/>
                        <a:pt x="1054142" y="586958"/>
                        <a:pt x="1054142" y="823521"/>
                      </a:cubicBezTo>
                      <a:cubicBezTo>
                        <a:pt x="1054142" y="1114614"/>
                        <a:pt x="818164" y="1350592"/>
                        <a:pt x="527071" y="1350592"/>
                      </a:cubicBezTo>
                      <a:cubicBezTo>
                        <a:pt x="235978" y="1350592"/>
                        <a:pt x="0" y="1114614"/>
                        <a:pt x="0" y="823521"/>
                      </a:cubicBezTo>
                      <a:cubicBezTo>
                        <a:pt x="0" y="591722"/>
                        <a:pt x="149634" y="394871"/>
                        <a:pt x="358347" y="32656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bg1"/>
                    </a:gs>
                    <a:gs pos="4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2" name="TextBox 10"/>
              <p:cNvSpPr txBox="1"/>
              <p:nvPr/>
            </p:nvSpPr>
            <p:spPr>
              <a:xfrm>
                <a:off x="3513" y="5523"/>
                <a:ext cx="781" cy="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09" dirty="0">
                    <a:solidFill>
                      <a:srgbClr val="03A9F3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…</a:t>
                </a:r>
                <a:endParaRPr lang="zh-CN" altLang="en-US" sz="2109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pic>
          <p:nvPicPr>
            <p:cNvPr id="23" name="图片 22" descr="G:\2018高企认定\网上申报上传的附件\4 专利情况\7 挂图作战信息平台系统.jpg7 挂图作战信息平台系统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5502" y="6693"/>
              <a:ext cx="2730" cy="3793"/>
            </a:xfrm>
            <a:prstGeom prst="rect">
              <a:avLst/>
            </a:prstGeom>
          </p:spPr>
        </p:pic>
      </p:grpSp>
      <p:grpSp>
        <p:nvGrpSpPr>
          <p:cNvPr id="56" name="组合 55"/>
          <p:cNvGrpSpPr/>
          <p:nvPr/>
        </p:nvGrpSpPr>
        <p:grpSpPr>
          <a:xfrm>
            <a:off x="5470379" y="1097621"/>
            <a:ext cx="1672885" cy="3185045"/>
            <a:chOff x="7673" y="1639"/>
            <a:chExt cx="2498" cy="4756"/>
          </a:xfrm>
        </p:grpSpPr>
        <p:pic>
          <p:nvPicPr>
            <p:cNvPr id="24" name="图片 23" descr="G:\2018高企认定\网上申报上传的附件\4 专利情况\3 贷款逾期.jpg3 贷款逾期"/>
            <p:cNvPicPr>
              <a:picLocks noChangeAspect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>
            <a:xfrm>
              <a:off x="7673" y="1639"/>
              <a:ext cx="2498" cy="3436"/>
            </a:xfrm>
            <a:prstGeom prst="rect">
              <a:avLst/>
            </a:prstGeom>
          </p:spPr>
        </p:pic>
        <p:grpSp>
          <p:nvGrpSpPr>
            <p:cNvPr id="25" name="组合 24"/>
            <p:cNvGrpSpPr/>
            <p:nvPr/>
          </p:nvGrpSpPr>
          <p:grpSpPr>
            <a:xfrm>
              <a:off x="8426" y="5232"/>
              <a:ext cx="904" cy="1163"/>
              <a:chOff x="728" y="4035"/>
              <a:chExt cx="904" cy="1163"/>
            </a:xfrm>
          </p:grpSpPr>
          <p:sp>
            <p:nvSpPr>
              <p:cNvPr id="26" name="椭圆 34"/>
              <p:cNvSpPr/>
              <p:nvPr/>
            </p:nvSpPr>
            <p:spPr>
              <a:xfrm>
                <a:off x="728" y="4035"/>
                <a:ext cx="904" cy="1163"/>
              </a:xfrm>
              <a:custGeom>
                <a:avLst/>
                <a:gdLst/>
                <a:ahLst/>
                <a:cxnLst/>
                <a:rect l="l" t="t" r="r" b="b"/>
                <a:pathLst>
                  <a:path w="1118836" h="1438889">
                    <a:moveTo>
                      <a:pt x="548270" y="0"/>
                    </a:moveTo>
                    <a:lnTo>
                      <a:pt x="721662" y="346785"/>
                    </a:lnTo>
                    <a:cubicBezTo>
                      <a:pt x="951885" y="413972"/>
                      <a:pt x="1118836" y="627225"/>
                      <a:pt x="1118836" y="879471"/>
                    </a:cubicBezTo>
                    <a:cubicBezTo>
                      <a:pt x="1118836" y="1188429"/>
                      <a:pt x="868376" y="1438889"/>
                      <a:pt x="559418" y="1438889"/>
                    </a:cubicBezTo>
                    <a:cubicBezTo>
                      <a:pt x="250460" y="1438889"/>
                      <a:pt x="0" y="1188429"/>
                      <a:pt x="0" y="879471"/>
                    </a:cubicBezTo>
                    <a:cubicBezTo>
                      <a:pt x="0" y="636984"/>
                      <a:pt x="154283" y="430531"/>
                      <a:pt x="370781" y="354978"/>
                    </a:cubicBezTo>
                    <a:close/>
                  </a:path>
                </a:pathLst>
              </a:custGeom>
              <a:solidFill>
                <a:srgbClr val="0067B0"/>
              </a:soli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7" name="TextBox 60"/>
              <p:cNvSpPr txBox="1"/>
              <p:nvPr/>
            </p:nvSpPr>
            <p:spPr>
              <a:xfrm>
                <a:off x="855" y="4486"/>
                <a:ext cx="635" cy="5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87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10</a:t>
                </a:r>
                <a:endParaRPr lang="zh-CN" altLang="en-US" sz="168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57" name="组合 56"/>
          <p:cNvGrpSpPr/>
          <p:nvPr/>
        </p:nvGrpSpPr>
        <p:grpSpPr>
          <a:xfrm>
            <a:off x="6750157" y="3559401"/>
            <a:ext cx="1831602" cy="3447563"/>
            <a:chOff x="9599" y="5315"/>
            <a:chExt cx="2735" cy="5148"/>
          </a:xfrm>
        </p:grpSpPr>
        <p:grpSp>
          <p:nvGrpSpPr>
            <p:cNvPr id="28" name="组合 27"/>
            <p:cNvGrpSpPr/>
            <p:nvPr/>
          </p:nvGrpSpPr>
          <p:grpSpPr>
            <a:xfrm>
              <a:off x="10498" y="5315"/>
              <a:ext cx="939" cy="1220"/>
              <a:chOff x="3435" y="5338"/>
              <a:chExt cx="939" cy="1220"/>
            </a:xfrm>
          </p:grpSpPr>
          <p:grpSp>
            <p:nvGrpSpPr>
              <p:cNvPr id="29" name="组合 28"/>
              <p:cNvGrpSpPr/>
              <p:nvPr/>
            </p:nvGrpSpPr>
            <p:grpSpPr>
              <a:xfrm rot="10800000">
                <a:off x="3435" y="5338"/>
                <a:ext cx="939" cy="1220"/>
                <a:chOff x="4020870" y="2194485"/>
                <a:chExt cx="1102258" cy="143209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30" name="等腰三角形 43"/>
                <p:cNvSpPr/>
                <p:nvPr/>
              </p:nvSpPr>
              <p:spPr>
                <a:xfrm>
                  <a:off x="4020870" y="2194485"/>
                  <a:ext cx="1102258" cy="14320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258" h="1432090">
                      <a:moveTo>
                        <a:pt x="761620" y="431870"/>
                      </a:moveTo>
                      <a:lnTo>
                        <a:pt x="856659" y="621949"/>
                      </a:lnTo>
                      <a:lnTo>
                        <a:pt x="234710" y="621949"/>
                      </a:lnTo>
                      <a:lnTo>
                        <a:pt x="325695" y="439980"/>
                      </a:lnTo>
                      <a:cubicBezTo>
                        <a:pt x="163858" y="520416"/>
                        <a:pt x="53779" y="687834"/>
                        <a:pt x="53779" y="880961"/>
                      </a:cubicBezTo>
                      <a:cubicBezTo>
                        <a:pt x="53779" y="1155639"/>
                        <a:pt x="276450" y="1378310"/>
                        <a:pt x="551128" y="1378310"/>
                      </a:cubicBezTo>
                      <a:cubicBezTo>
                        <a:pt x="825806" y="1378310"/>
                        <a:pt x="1048477" y="1155639"/>
                        <a:pt x="1048477" y="880961"/>
                      </a:cubicBezTo>
                      <a:cubicBezTo>
                        <a:pt x="1048477" y="681767"/>
                        <a:pt x="931374" y="509923"/>
                        <a:pt x="761620" y="431870"/>
                      </a:cubicBezTo>
                      <a:close/>
                      <a:moveTo>
                        <a:pt x="545685" y="0"/>
                      </a:moveTo>
                      <a:lnTo>
                        <a:pt x="726120" y="360871"/>
                      </a:lnTo>
                      <a:cubicBezTo>
                        <a:pt x="945108" y="431845"/>
                        <a:pt x="1102258" y="638051"/>
                        <a:pt x="1102258" y="880961"/>
                      </a:cubicBezTo>
                      <a:cubicBezTo>
                        <a:pt x="1102258" y="1185341"/>
                        <a:pt x="855509" y="1432090"/>
                        <a:pt x="551129" y="1432090"/>
                      </a:cubicBezTo>
                      <a:cubicBezTo>
                        <a:pt x="246749" y="1432090"/>
                        <a:pt x="0" y="1185341"/>
                        <a:pt x="0" y="880961"/>
                      </a:cubicBezTo>
                      <a:cubicBezTo>
                        <a:pt x="0" y="642821"/>
                        <a:pt x="151038" y="439958"/>
                        <a:pt x="363249" y="36487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14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1" name="等腰三角形 42"/>
                <p:cNvSpPr/>
                <p:nvPr/>
              </p:nvSpPr>
              <p:spPr>
                <a:xfrm>
                  <a:off x="4044928" y="2251925"/>
                  <a:ext cx="1054142" cy="135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4142" h="1350592">
                      <a:moveTo>
                        <a:pt x="521627" y="0"/>
                      </a:moveTo>
                      <a:lnTo>
                        <a:pt x="682907" y="322559"/>
                      </a:lnTo>
                      <a:cubicBezTo>
                        <a:pt x="898294" y="386795"/>
                        <a:pt x="1054142" y="586958"/>
                        <a:pt x="1054142" y="823521"/>
                      </a:cubicBezTo>
                      <a:cubicBezTo>
                        <a:pt x="1054142" y="1114614"/>
                        <a:pt x="818164" y="1350592"/>
                        <a:pt x="527071" y="1350592"/>
                      </a:cubicBezTo>
                      <a:cubicBezTo>
                        <a:pt x="235978" y="1350592"/>
                        <a:pt x="0" y="1114614"/>
                        <a:pt x="0" y="823521"/>
                      </a:cubicBezTo>
                      <a:cubicBezTo>
                        <a:pt x="0" y="591722"/>
                        <a:pt x="149634" y="394871"/>
                        <a:pt x="358347" y="32656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bg1"/>
                    </a:gs>
                    <a:gs pos="4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2" name="TextBox 10"/>
              <p:cNvSpPr txBox="1"/>
              <p:nvPr/>
            </p:nvSpPr>
            <p:spPr>
              <a:xfrm>
                <a:off x="3513" y="5523"/>
                <a:ext cx="781" cy="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09" dirty="0">
                    <a:solidFill>
                      <a:srgbClr val="03A9F3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…</a:t>
                </a:r>
                <a:endParaRPr lang="zh-CN" altLang="en-US" sz="2109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pic>
          <p:nvPicPr>
            <p:cNvPr id="33" name="图片 32" descr="G:\2018高企认定\网上申报上传的附件\4 专利情况\8 精准扶贫网络信息管理系统.jpg8 精准扶贫网络信息管理系统"/>
            <p:cNvPicPr>
              <a:picLocks noChangeAspect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>
            <a:xfrm>
              <a:off x="9599" y="6670"/>
              <a:ext cx="2735" cy="3793"/>
            </a:xfrm>
            <a:prstGeom prst="rect">
              <a:avLst/>
            </a:prstGeom>
          </p:spPr>
        </p:pic>
      </p:grpSp>
      <p:grpSp>
        <p:nvGrpSpPr>
          <p:cNvPr id="58" name="组合 57"/>
          <p:cNvGrpSpPr/>
          <p:nvPr/>
        </p:nvGrpSpPr>
        <p:grpSpPr>
          <a:xfrm>
            <a:off x="8157175" y="1097621"/>
            <a:ext cx="1657482" cy="3185045"/>
            <a:chOff x="11625" y="1639"/>
            <a:chExt cx="2475" cy="4756"/>
          </a:xfrm>
        </p:grpSpPr>
        <p:pic>
          <p:nvPicPr>
            <p:cNvPr id="34" name="图片 33" descr="G:\2018高企认定\网上申报上传的附件\4 专利情况\4 移动端服务平台.jpg4 移动端服务平台"/>
            <p:cNvPicPr>
              <a:picLocks noChangeAspect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>
            <a:xfrm>
              <a:off x="11625" y="1639"/>
              <a:ext cx="2475" cy="3436"/>
            </a:xfrm>
            <a:prstGeom prst="rect">
              <a:avLst/>
            </a:prstGeom>
          </p:spPr>
        </p:pic>
        <p:grpSp>
          <p:nvGrpSpPr>
            <p:cNvPr id="35" name="组合 34"/>
            <p:cNvGrpSpPr/>
            <p:nvPr/>
          </p:nvGrpSpPr>
          <p:grpSpPr>
            <a:xfrm>
              <a:off x="12366" y="5232"/>
              <a:ext cx="904" cy="1163"/>
              <a:chOff x="728" y="4035"/>
              <a:chExt cx="904" cy="1163"/>
            </a:xfrm>
          </p:grpSpPr>
          <p:sp>
            <p:nvSpPr>
              <p:cNvPr id="36" name="椭圆 34"/>
              <p:cNvSpPr/>
              <p:nvPr/>
            </p:nvSpPr>
            <p:spPr>
              <a:xfrm>
                <a:off x="728" y="4035"/>
                <a:ext cx="904" cy="1163"/>
              </a:xfrm>
              <a:custGeom>
                <a:avLst/>
                <a:gdLst/>
                <a:ahLst/>
                <a:cxnLst/>
                <a:rect l="l" t="t" r="r" b="b"/>
                <a:pathLst>
                  <a:path w="1118836" h="1438889">
                    <a:moveTo>
                      <a:pt x="548270" y="0"/>
                    </a:moveTo>
                    <a:lnTo>
                      <a:pt x="721662" y="346785"/>
                    </a:lnTo>
                    <a:cubicBezTo>
                      <a:pt x="951885" y="413972"/>
                      <a:pt x="1118836" y="627225"/>
                      <a:pt x="1118836" y="879471"/>
                    </a:cubicBezTo>
                    <a:cubicBezTo>
                      <a:pt x="1118836" y="1188429"/>
                      <a:pt x="868376" y="1438889"/>
                      <a:pt x="559418" y="1438889"/>
                    </a:cubicBezTo>
                    <a:cubicBezTo>
                      <a:pt x="250460" y="1438889"/>
                      <a:pt x="0" y="1188429"/>
                      <a:pt x="0" y="879471"/>
                    </a:cubicBezTo>
                    <a:cubicBezTo>
                      <a:pt x="0" y="636984"/>
                      <a:pt x="154283" y="430531"/>
                      <a:pt x="370781" y="354978"/>
                    </a:cubicBezTo>
                    <a:close/>
                  </a:path>
                </a:pathLst>
              </a:custGeom>
              <a:solidFill>
                <a:srgbClr val="0067B0"/>
              </a:soli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7" name="TextBox 60"/>
              <p:cNvSpPr txBox="1"/>
              <p:nvPr/>
            </p:nvSpPr>
            <p:spPr>
              <a:xfrm>
                <a:off x="855" y="4486"/>
                <a:ext cx="635" cy="5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87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20</a:t>
                </a:r>
                <a:endParaRPr lang="zh-CN" altLang="en-US" sz="168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9316408" y="3559401"/>
            <a:ext cx="1829593" cy="3447563"/>
            <a:chOff x="13581" y="5315"/>
            <a:chExt cx="2732" cy="5148"/>
          </a:xfrm>
        </p:grpSpPr>
        <p:grpSp>
          <p:nvGrpSpPr>
            <p:cNvPr id="38" name="组合 37"/>
            <p:cNvGrpSpPr/>
            <p:nvPr/>
          </p:nvGrpSpPr>
          <p:grpSpPr>
            <a:xfrm>
              <a:off x="14478" y="5315"/>
              <a:ext cx="939" cy="1220"/>
              <a:chOff x="3435" y="5338"/>
              <a:chExt cx="939" cy="1220"/>
            </a:xfrm>
          </p:grpSpPr>
          <p:grpSp>
            <p:nvGrpSpPr>
              <p:cNvPr id="39" name="组合 38"/>
              <p:cNvGrpSpPr/>
              <p:nvPr/>
            </p:nvGrpSpPr>
            <p:grpSpPr>
              <a:xfrm rot="10800000">
                <a:off x="3435" y="5338"/>
                <a:ext cx="939" cy="1220"/>
                <a:chOff x="4020870" y="2194485"/>
                <a:chExt cx="1102258" cy="143209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41" name="等腰三角形 43"/>
                <p:cNvSpPr/>
                <p:nvPr/>
              </p:nvSpPr>
              <p:spPr>
                <a:xfrm>
                  <a:off x="4020870" y="2194485"/>
                  <a:ext cx="1102258" cy="14320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2258" h="1432090">
                      <a:moveTo>
                        <a:pt x="761620" y="431870"/>
                      </a:moveTo>
                      <a:lnTo>
                        <a:pt x="856659" y="621949"/>
                      </a:lnTo>
                      <a:lnTo>
                        <a:pt x="234710" y="621949"/>
                      </a:lnTo>
                      <a:lnTo>
                        <a:pt x="325695" y="439980"/>
                      </a:lnTo>
                      <a:cubicBezTo>
                        <a:pt x="163858" y="520416"/>
                        <a:pt x="53779" y="687834"/>
                        <a:pt x="53779" y="880961"/>
                      </a:cubicBezTo>
                      <a:cubicBezTo>
                        <a:pt x="53779" y="1155639"/>
                        <a:pt x="276450" y="1378310"/>
                        <a:pt x="551128" y="1378310"/>
                      </a:cubicBezTo>
                      <a:cubicBezTo>
                        <a:pt x="825806" y="1378310"/>
                        <a:pt x="1048477" y="1155639"/>
                        <a:pt x="1048477" y="880961"/>
                      </a:cubicBezTo>
                      <a:cubicBezTo>
                        <a:pt x="1048477" y="681767"/>
                        <a:pt x="931374" y="509923"/>
                        <a:pt x="761620" y="431870"/>
                      </a:cubicBezTo>
                      <a:close/>
                      <a:moveTo>
                        <a:pt x="545685" y="0"/>
                      </a:moveTo>
                      <a:lnTo>
                        <a:pt x="726120" y="360871"/>
                      </a:lnTo>
                      <a:cubicBezTo>
                        <a:pt x="945108" y="431845"/>
                        <a:pt x="1102258" y="638051"/>
                        <a:pt x="1102258" y="880961"/>
                      </a:cubicBezTo>
                      <a:cubicBezTo>
                        <a:pt x="1102258" y="1185341"/>
                        <a:pt x="855509" y="1432090"/>
                        <a:pt x="551129" y="1432090"/>
                      </a:cubicBezTo>
                      <a:cubicBezTo>
                        <a:pt x="246749" y="1432090"/>
                        <a:pt x="0" y="1185341"/>
                        <a:pt x="0" y="880961"/>
                      </a:cubicBezTo>
                      <a:cubicBezTo>
                        <a:pt x="0" y="642821"/>
                        <a:pt x="151038" y="439958"/>
                        <a:pt x="363249" y="36487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14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2" name="等腰三角形 42"/>
                <p:cNvSpPr/>
                <p:nvPr/>
              </p:nvSpPr>
              <p:spPr>
                <a:xfrm>
                  <a:off x="4044928" y="2251925"/>
                  <a:ext cx="1054142" cy="1350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4142" h="1350592">
                      <a:moveTo>
                        <a:pt x="521627" y="0"/>
                      </a:moveTo>
                      <a:lnTo>
                        <a:pt x="682907" y="322559"/>
                      </a:lnTo>
                      <a:cubicBezTo>
                        <a:pt x="898294" y="386795"/>
                        <a:pt x="1054142" y="586958"/>
                        <a:pt x="1054142" y="823521"/>
                      </a:cubicBezTo>
                      <a:cubicBezTo>
                        <a:pt x="1054142" y="1114614"/>
                        <a:pt x="818164" y="1350592"/>
                        <a:pt x="527071" y="1350592"/>
                      </a:cubicBezTo>
                      <a:cubicBezTo>
                        <a:pt x="235978" y="1350592"/>
                        <a:pt x="0" y="1114614"/>
                        <a:pt x="0" y="823521"/>
                      </a:cubicBezTo>
                      <a:cubicBezTo>
                        <a:pt x="0" y="591722"/>
                        <a:pt x="149634" y="394871"/>
                        <a:pt x="358347" y="32656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bg1"/>
                    </a:gs>
                    <a:gs pos="4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43" name="TextBox 10"/>
              <p:cNvSpPr txBox="1"/>
              <p:nvPr/>
            </p:nvSpPr>
            <p:spPr>
              <a:xfrm>
                <a:off x="3513" y="5523"/>
                <a:ext cx="781" cy="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109" dirty="0">
                    <a:solidFill>
                      <a:srgbClr val="03A9F3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…</a:t>
                </a:r>
                <a:endParaRPr lang="zh-CN" altLang="en-US" sz="2109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pic>
          <p:nvPicPr>
            <p:cNvPr id="44" name="图片 43" descr="G:\2018高企认定\网上申报上传的附件\4 专利情况\9 工资宝平台.jpg9 工资宝平台"/>
            <p:cNvPicPr>
              <a:picLocks noChangeAspect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>
            <a:xfrm>
              <a:off x="13581" y="6670"/>
              <a:ext cx="2732" cy="3793"/>
            </a:xfrm>
            <a:prstGeom prst="rect">
              <a:avLst/>
            </a:prstGeom>
          </p:spPr>
        </p:pic>
      </p:grpSp>
      <p:grpSp>
        <p:nvGrpSpPr>
          <p:cNvPr id="60" name="组合 59"/>
          <p:cNvGrpSpPr/>
          <p:nvPr/>
        </p:nvGrpSpPr>
        <p:grpSpPr>
          <a:xfrm>
            <a:off x="10598194" y="1096952"/>
            <a:ext cx="1658152" cy="3185045"/>
            <a:chOff x="15690" y="1638"/>
            <a:chExt cx="2476" cy="4756"/>
          </a:xfrm>
        </p:grpSpPr>
        <p:pic>
          <p:nvPicPr>
            <p:cNvPr id="45" name="图片 44" descr="G:\2018高企认定\网上申报上传的附件\4 专利情况\5 p2p信贷平台.jpg5 p2p信贷平台"/>
            <p:cNvPicPr>
              <a:picLocks noChangeAspect="1"/>
            </p:cNvPicPr>
            <p:nvPr/>
          </p:nvPicPr>
          <p:blipFill>
            <a:blip r:embed="rId11"/>
            <a:srcRect/>
            <a:stretch>
              <a:fillRect/>
            </a:stretch>
          </p:blipFill>
          <p:spPr>
            <a:xfrm>
              <a:off x="15690" y="1638"/>
              <a:ext cx="2476" cy="3436"/>
            </a:xfrm>
            <a:prstGeom prst="rect">
              <a:avLst/>
            </a:prstGeom>
          </p:spPr>
        </p:pic>
        <p:grpSp>
          <p:nvGrpSpPr>
            <p:cNvPr id="46" name="组合 45"/>
            <p:cNvGrpSpPr/>
            <p:nvPr/>
          </p:nvGrpSpPr>
          <p:grpSpPr>
            <a:xfrm>
              <a:off x="16432" y="5231"/>
              <a:ext cx="904" cy="1163"/>
              <a:chOff x="728" y="4035"/>
              <a:chExt cx="904" cy="1163"/>
            </a:xfrm>
          </p:grpSpPr>
          <p:sp>
            <p:nvSpPr>
              <p:cNvPr id="47" name="椭圆 34"/>
              <p:cNvSpPr/>
              <p:nvPr/>
            </p:nvSpPr>
            <p:spPr>
              <a:xfrm>
                <a:off x="728" y="4035"/>
                <a:ext cx="904" cy="1163"/>
              </a:xfrm>
              <a:custGeom>
                <a:avLst/>
                <a:gdLst/>
                <a:ahLst/>
                <a:cxnLst/>
                <a:rect l="l" t="t" r="r" b="b"/>
                <a:pathLst>
                  <a:path w="1118836" h="1438889">
                    <a:moveTo>
                      <a:pt x="548270" y="0"/>
                    </a:moveTo>
                    <a:lnTo>
                      <a:pt x="721662" y="346785"/>
                    </a:lnTo>
                    <a:cubicBezTo>
                      <a:pt x="951885" y="413972"/>
                      <a:pt x="1118836" y="627225"/>
                      <a:pt x="1118836" y="879471"/>
                    </a:cubicBezTo>
                    <a:cubicBezTo>
                      <a:pt x="1118836" y="1188429"/>
                      <a:pt x="868376" y="1438889"/>
                      <a:pt x="559418" y="1438889"/>
                    </a:cubicBezTo>
                    <a:cubicBezTo>
                      <a:pt x="250460" y="1438889"/>
                      <a:pt x="0" y="1188429"/>
                      <a:pt x="0" y="879471"/>
                    </a:cubicBezTo>
                    <a:cubicBezTo>
                      <a:pt x="0" y="636984"/>
                      <a:pt x="154283" y="430531"/>
                      <a:pt x="370781" y="354978"/>
                    </a:cubicBezTo>
                    <a:close/>
                  </a:path>
                </a:pathLst>
              </a:custGeom>
              <a:solidFill>
                <a:srgbClr val="0067B0"/>
              </a:solidFill>
              <a:ln>
                <a:noFill/>
              </a:ln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1" name="TextBox 60"/>
              <p:cNvSpPr txBox="1"/>
              <p:nvPr/>
            </p:nvSpPr>
            <p:spPr>
              <a:xfrm>
                <a:off x="855" y="4486"/>
                <a:ext cx="635" cy="5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87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28</a:t>
                </a:r>
                <a:endParaRPr lang="zh-CN" altLang="en-US" sz="168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pic>
        <p:nvPicPr>
          <p:cNvPr id="62469" name="图片 30" descr="logo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251631" y="235731"/>
            <a:ext cx="637879" cy="60606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2470" name="图片 31" descr="hbsb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571407" y="153695"/>
            <a:ext cx="1955494" cy="7115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2" name="文本框 61">
            <a:extLst>
              <a:ext uri="{FF2B5EF4-FFF2-40B4-BE49-F238E27FC236}">
                <a16:creationId xmlns:a16="http://schemas.microsoft.com/office/drawing/2014/main" id="{913A08CC-770D-456B-9170-9762186053B3}"/>
              </a:ext>
            </a:extLst>
          </p:cNvPr>
          <p:cNvSpPr txBox="1"/>
          <p:nvPr/>
        </p:nvSpPr>
        <p:spPr>
          <a:xfrm>
            <a:off x="11254000" y="4171447"/>
            <a:ext cx="1573922" cy="301396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3797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已获软件著作权</a:t>
            </a:r>
            <a:r>
              <a:rPr lang="en-US" altLang="zh-CN" sz="3797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28</a:t>
            </a:r>
            <a:r>
              <a:rPr lang="zh-CN" altLang="en-US" sz="3797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件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8052033" y="5589901"/>
            <a:ext cx="2870291" cy="1196066"/>
            <a:chOff x="11962" y="5563"/>
            <a:chExt cx="4286" cy="1786"/>
          </a:xfrm>
        </p:grpSpPr>
        <p:sp>
          <p:nvSpPr>
            <p:cNvPr id="25" name="文本框 24"/>
            <p:cNvSpPr txBox="1"/>
            <p:nvPr>
              <p:custDataLst>
                <p:tags r:id="rId9"/>
              </p:custDataLst>
            </p:nvPr>
          </p:nvSpPr>
          <p:spPr>
            <a:xfrm>
              <a:off x="11962" y="6152"/>
              <a:ext cx="3682" cy="71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531" dirty="0">
                  <a:solidFill>
                    <a:schemeClr val="accent1"/>
                  </a:solidFill>
                </a:rPr>
                <a:t>BS</a:t>
              </a:r>
              <a:r>
                <a:rPr lang="zh-CN" altLang="en-US" sz="2531" dirty="0">
                  <a:solidFill>
                    <a:schemeClr val="accent1"/>
                  </a:solidFill>
                </a:rPr>
                <a:t>浏览器</a:t>
              </a:r>
            </a:p>
          </p:txBody>
        </p:sp>
        <p:pic>
          <p:nvPicPr>
            <p:cNvPr id="23" name="图片 22" descr="2006413162338283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4462" y="5563"/>
              <a:ext cx="1787" cy="1787"/>
            </a:xfrm>
            <a:prstGeom prst="rect">
              <a:avLst/>
            </a:prstGeom>
          </p:spPr>
        </p:pic>
      </p:grpSp>
      <p:grpSp>
        <p:nvGrpSpPr>
          <p:cNvPr id="35" name="组合 34"/>
          <p:cNvGrpSpPr/>
          <p:nvPr/>
        </p:nvGrpSpPr>
        <p:grpSpPr>
          <a:xfrm>
            <a:off x="1648460" y="5589901"/>
            <a:ext cx="3276792" cy="1285804"/>
            <a:chOff x="2400" y="5563"/>
            <a:chExt cx="4893" cy="1920"/>
          </a:xfrm>
        </p:grpSpPr>
        <p:sp>
          <p:nvSpPr>
            <p:cNvPr id="29" name="文本框 28"/>
            <p:cNvSpPr txBox="1"/>
            <p:nvPr>
              <p:custDataLst>
                <p:tags r:id="rId8"/>
              </p:custDataLst>
            </p:nvPr>
          </p:nvSpPr>
          <p:spPr>
            <a:xfrm>
              <a:off x="3611" y="6097"/>
              <a:ext cx="3682" cy="719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2531" dirty="0">
                  <a:solidFill>
                    <a:schemeClr val="accent1"/>
                  </a:solidFill>
                  <a:sym typeface="+mn-ea"/>
                </a:rPr>
                <a:t>CS</a:t>
              </a:r>
              <a:r>
                <a:rPr lang="zh-CN" altLang="en-US" sz="2531" dirty="0">
                  <a:solidFill>
                    <a:schemeClr val="accent1"/>
                  </a:solidFill>
                  <a:sym typeface="+mn-ea"/>
                </a:rPr>
                <a:t>开发工具</a:t>
              </a:r>
              <a:endParaRPr lang="en-US" altLang="zh-CN" sz="2531" dirty="0">
                <a:solidFill>
                  <a:schemeClr val="accent1"/>
                </a:solidFill>
              </a:endParaRPr>
            </a:p>
          </p:txBody>
        </p:sp>
        <p:pic>
          <p:nvPicPr>
            <p:cNvPr id="24" name="图片 23" descr="vc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400" y="5563"/>
              <a:ext cx="1920" cy="1920"/>
            </a:xfrm>
            <a:prstGeom prst="rect">
              <a:avLst/>
            </a:prstGeom>
          </p:spPr>
        </p:pic>
      </p:grpSp>
      <p:grpSp>
        <p:nvGrpSpPr>
          <p:cNvPr id="31" name="组合 30"/>
          <p:cNvGrpSpPr/>
          <p:nvPr>
            <p:custDataLst>
              <p:tags r:id="rId2"/>
            </p:custDataLst>
          </p:nvPr>
        </p:nvGrpSpPr>
        <p:grpSpPr>
          <a:xfrm>
            <a:off x="4925576" y="5736277"/>
            <a:ext cx="2012917" cy="903545"/>
            <a:chOff x="3190891" y="3020667"/>
            <a:chExt cx="1908648" cy="856742"/>
          </a:xfrm>
        </p:grpSpPr>
        <p:sp>
          <p:nvSpPr>
            <p:cNvPr id="8" name="任意多边形 7"/>
            <p:cNvSpPr/>
            <p:nvPr>
              <p:custDataLst>
                <p:tags r:id="rId6"/>
              </p:custDataLst>
            </p:nvPr>
          </p:nvSpPr>
          <p:spPr>
            <a:xfrm>
              <a:off x="3323493" y="3020667"/>
              <a:ext cx="1776046" cy="856742"/>
            </a:xfrm>
            <a:custGeom>
              <a:avLst/>
              <a:gdLst>
                <a:gd name="connsiteX0" fmla="*/ 0 w 1776046"/>
                <a:gd name="connsiteY0" fmla="*/ 329203 h 856742"/>
                <a:gd name="connsiteX1" fmla="*/ 562708 w 1776046"/>
                <a:gd name="connsiteY1" fmla="*/ 21473 h 856742"/>
                <a:gd name="connsiteX2" fmla="*/ 1776046 w 1776046"/>
                <a:gd name="connsiteY2" fmla="*/ 856742 h 856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6046" h="856742">
                  <a:moveTo>
                    <a:pt x="0" y="329203"/>
                  </a:moveTo>
                  <a:cubicBezTo>
                    <a:pt x="133350" y="131376"/>
                    <a:pt x="266700" y="-66450"/>
                    <a:pt x="562708" y="21473"/>
                  </a:cubicBezTo>
                  <a:cubicBezTo>
                    <a:pt x="858716" y="109396"/>
                    <a:pt x="1317381" y="483069"/>
                    <a:pt x="1776046" y="856742"/>
                  </a:cubicBezTo>
                </a:path>
              </a:pathLst>
            </a:custGeom>
            <a:noFill/>
            <a:ln w="3175">
              <a:solidFill>
                <a:srgbClr val="0068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>
              <p:custDataLst>
                <p:tags r:id="rId7"/>
              </p:custDataLst>
            </p:nvPr>
          </p:nvSpPr>
          <p:spPr>
            <a:xfrm>
              <a:off x="3190891" y="3351605"/>
              <a:ext cx="265203" cy="265203"/>
            </a:xfrm>
            <a:prstGeom prst="ellipse">
              <a:avLst/>
            </a:prstGeom>
            <a:solidFill>
              <a:srgbClr val="0068B6"/>
            </a:solidFill>
            <a:ln>
              <a:solidFill>
                <a:srgbClr val="0068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C</a:t>
              </a:r>
            </a:p>
          </p:txBody>
        </p:sp>
      </p:grpSp>
      <p:grpSp>
        <p:nvGrpSpPr>
          <p:cNvPr id="32" name="组合 31"/>
          <p:cNvGrpSpPr/>
          <p:nvPr>
            <p:custDataLst>
              <p:tags r:id="rId3"/>
            </p:custDataLst>
          </p:nvPr>
        </p:nvGrpSpPr>
        <p:grpSpPr>
          <a:xfrm>
            <a:off x="5983416" y="5736277"/>
            <a:ext cx="2031461" cy="903545"/>
            <a:chOff x="4193934" y="3020667"/>
            <a:chExt cx="1926232" cy="856742"/>
          </a:xfrm>
        </p:grpSpPr>
        <p:sp>
          <p:nvSpPr>
            <p:cNvPr id="9" name="任意多边形 8"/>
            <p:cNvSpPr/>
            <p:nvPr>
              <p:custDataLst>
                <p:tags r:id="rId4"/>
              </p:custDataLst>
            </p:nvPr>
          </p:nvSpPr>
          <p:spPr>
            <a:xfrm flipH="1">
              <a:off x="4193934" y="3020667"/>
              <a:ext cx="1776046" cy="856742"/>
            </a:xfrm>
            <a:custGeom>
              <a:avLst/>
              <a:gdLst>
                <a:gd name="connsiteX0" fmla="*/ 0 w 1776046"/>
                <a:gd name="connsiteY0" fmla="*/ 329203 h 856742"/>
                <a:gd name="connsiteX1" fmla="*/ 562708 w 1776046"/>
                <a:gd name="connsiteY1" fmla="*/ 21473 h 856742"/>
                <a:gd name="connsiteX2" fmla="*/ 1776046 w 1776046"/>
                <a:gd name="connsiteY2" fmla="*/ 856742 h 856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6046" h="856742">
                  <a:moveTo>
                    <a:pt x="0" y="329203"/>
                  </a:moveTo>
                  <a:cubicBezTo>
                    <a:pt x="133350" y="131376"/>
                    <a:pt x="266700" y="-66450"/>
                    <a:pt x="562708" y="21473"/>
                  </a:cubicBezTo>
                  <a:cubicBezTo>
                    <a:pt x="858716" y="109396"/>
                    <a:pt x="1317381" y="483069"/>
                    <a:pt x="1776046" y="856742"/>
                  </a:cubicBezTo>
                </a:path>
              </a:pathLst>
            </a:custGeom>
            <a:noFill/>
            <a:ln w="3175">
              <a:solidFill>
                <a:srgbClr val="0068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>
              <p:custDataLst>
                <p:tags r:id="rId5"/>
              </p:custDataLst>
            </p:nvPr>
          </p:nvSpPr>
          <p:spPr>
            <a:xfrm>
              <a:off x="5854963" y="3351605"/>
              <a:ext cx="265203" cy="265203"/>
            </a:xfrm>
            <a:prstGeom prst="ellipse">
              <a:avLst/>
            </a:prstGeom>
            <a:solidFill>
              <a:srgbClr val="0068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B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标题 1"/>
          <p:cNvSpPr>
            <a:spLocks noGrp="1"/>
          </p:cNvSpPr>
          <p:nvPr/>
        </p:nvSpPr>
        <p:spPr>
          <a:xfrm>
            <a:off x="1007566" y="-3348"/>
            <a:ext cx="11090063" cy="1397978"/>
          </a:xfrm>
          <a:prstGeom prst="rect">
            <a:avLst/>
          </a:prstGeom>
        </p:spPr>
        <p:txBody>
          <a:bodyPr vert="horz" lIns="96435" tIns="48218" rIns="96435" bIns="48218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953" b="1" dirty="0">
                <a:solidFill>
                  <a:schemeClr val="bg2">
                    <a:lumMod val="25000"/>
                  </a:schemeClr>
                </a:solidFill>
              </a:rPr>
              <a:t>核心专有技术</a:t>
            </a:r>
            <a:r>
              <a:rPr lang="en-US" altLang="zh-CN" sz="2953" b="1" dirty="0">
                <a:solidFill>
                  <a:schemeClr val="bg2">
                    <a:lumMod val="25000"/>
                  </a:schemeClr>
                </a:solidFill>
              </a:rPr>
              <a:t>—CHBS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-10362" y="160558"/>
            <a:ext cx="759428" cy="1070164"/>
            <a:chOff x="0" y="680"/>
            <a:chExt cx="1134" cy="1598"/>
          </a:xfrm>
        </p:grpSpPr>
        <p:sp>
          <p:nvSpPr>
            <p:cNvPr id="11" name="等腰三角形 10"/>
            <p:cNvSpPr/>
            <p:nvPr/>
          </p:nvSpPr>
          <p:spPr>
            <a:xfrm rot="5400000">
              <a:off x="-132" y="812"/>
              <a:ext cx="1399" cy="1134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5400000">
              <a:off x="-132" y="1012"/>
              <a:ext cx="1399" cy="1134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1296872" y="1453897"/>
            <a:ext cx="10680213" cy="2922082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zh-CN" altLang="en-US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互邦软件拥有核心</a:t>
            </a:r>
            <a:r>
              <a:rPr lang="en-US" altLang="zh-CN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CHBS</a:t>
            </a:r>
            <a:r>
              <a:rPr lang="zh-CN" altLang="en-US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软件开发技术，拥有完全自主知识产权的</a:t>
            </a:r>
            <a:r>
              <a:rPr lang="en-US" altLang="zh-CN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CHBS</a:t>
            </a:r>
            <a:r>
              <a:rPr lang="zh-CN" altLang="en-US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云支撑平台</a:t>
            </a:r>
            <a:r>
              <a:rPr lang="en-US" altLang="zh-CN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,</a:t>
            </a:r>
            <a:r>
              <a:rPr lang="zh-CN" altLang="en-US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 立足于此技术开发的若干系列软件产品，该产品集</a:t>
            </a:r>
            <a:r>
              <a:rPr lang="en-US" altLang="zh-CN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Java</a:t>
            </a:r>
            <a:r>
              <a:rPr lang="zh-CN" altLang="en-US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开发的</a:t>
            </a:r>
            <a:r>
              <a:rPr lang="en-US" altLang="zh-CN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BS</a:t>
            </a:r>
            <a:r>
              <a:rPr lang="zh-CN" altLang="en-US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统一登录平台，并提供了一种</a:t>
            </a:r>
            <a:r>
              <a:rPr lang="en-US" altLang="zh-CN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CS</a:t>
            </a:r>
            <a:r>
              <a:rPr lang="zh-CN" altLang="en-US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BS</a:t>
            </a:r>
            <a:r>
              <a:rPr lang="zh-CN" altLang="en-US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的混合开发机制，使</a:t>
            </a:r>
            <a:r>
              <a:rPr lang="en-US" altLang="zh-CN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CS</a:t>
            </a:r>
            <a:r>
              <a:rPr lang="zh-CN" altLang="en-US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工具开发的软件产品能够按</a:t>
            </a:r>
            <a:r>
              <a:rPr lang="en-US" altLang="zh-CN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BS</a:t>
            </a:r>
            <a:r>
              <a:rPr lang="zh-CN" altLang="en-US" sz="2531" b="1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的模型进行布署及运行，并可在浏览器中运行。系统全程自主开发，有充分的安全保障。该技术拥有极高的推广及应用价值。</a:t>
            </a:r>
          </a:p>
        </p:txBody>
      </p:sp>
      <p:pic>
        <p:nvPicPr>
          <p:cNvPr id="2" name="图片 30" descr="logo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251631" y="235731"/>
            <a:ext cx="637879" cy="60606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31" descr="hbsb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571407" y="153695"/>
            <a:ext cx="1955494" cy="7115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2062328" y="4690507"/>
            <a:ext cx="9454011" cy="676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3797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基于此平台已开发软件产品</a:t>
            </a:r>
            <a:r>
              <a:rPr lang="en-US" altLang="zh-CN" sz="3797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100</a:t>
            </a:r>
            <a:r>
              <a:rPr lang="zh-CN" altLang="en-US" sz="3797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余款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0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/>
        </p:nvSpPr>
        <p:spPr>
          <a:xfrm>
            <a:off x="1007566" y="-3348"/>
            <a:ext cx="11090063" cy="1397978"/>
          </a:xfrm>
          <a:prstGeom prst="rect">
            <a:avLst/>
          </a:prstGeom>
        </p:spPr>
        <p:txBody>
          <a:bodyPr vert="horz" lIns="96435" tIns="48218" rIns="96435" bIns="48218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953" b="1">
                <a:solidFill>
                  <a:schemeClr val="bg2">
                    <a:lumMod val="25000"/>
                  </a:schemeClr>
                </a:solidFill>
              </a:rPr>
              <a:t>企业主要项目</a:t>
            </a:r>
            <a:r>
              <a:rPr lang="en-US" altLang="zh-CN" sz="2953" b="1">
                <a:solidFill>
                  <a:schemeClr val="bg2">
                    <a:lumMod val="25000"/>
                  </a:schemeClr>
                </a:solidFill>
              </a:rPr>
              <a:t>—</a:t>
            </a:r>
            <a:r>
              <a:rPr lang="zh-CN" altLang="en-US" sz="2953" b="1">
                <a:solidFill>
                  <a:schemeClr val="bg2">
                    <a:lumMod val="25000"/>
                  </a:schemeClr>
                </a:solidFill>
              </a:rPr>
              <a:t>公司产品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-10362" y="160558"/>
            <a:ext cx="759428" cy="1070164"/>
            <a:chOff x="0" y="680"/>
            <a:chExt cx="1134" cy="1598"/>
          </a:xfrm>
        </p:grpSpPr>
        <p:sp>
          <p:nvSpPr>
            <p:cNvPr id="11" name="等腰三角形 10"/>
            <p:cNvSpPr/>
            <p:nvPr/>
          </p:nvSpPr>
          <p:spPr>
            <a:xfrm rot="5400000">
              <a:off x="-132" y="812"/>
              <a:ext cx="1399" cy="1134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5400000">
              <a:off x="-132" y="1012"/>
              <a:ext cx="1399" cy="1134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2225" name="图片 3" descr="主要产品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627" y="973059"/>
            <a:ext cx="9882613" cy="5870501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2469" name="图片 30" descr="log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1631" y="235731"/>
            <a:ext cx="637879" cy="60606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2470" name="图片 31" descr="hbsb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1407" y="153695"/>
            <a:ext cx="1955494" cy="71154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/>
        </p:nvSpPr>
        <p:spPr>
          <a:xfrm>
            <a:off x="1007566" y="-3348"/>
            <a:ext cx="11090063" cy="1397978"/>
          </a:xfrm>
          <a:prstGeom prst="rect">
            <a:avLst/>
          </a:prstGeom>
        </p:spPr>
        <p:txBody>
          <a:bodyPr vert="horz" lIns="96435" tIns="48218" rIns="96435" bIns="48218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953" b="1">
                <a:solidFill>
                  <a:schemeClr val="bg2">
                    <a:lumMod val="25000"/>
                  </a:schemeClr>
                </a:solidFill>
              </a:rPr>
              <a:t>企业规划与前景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-10362" y="160558"/>
            <a:ext cx="759428" cy="1070164"/>
            <a:chOff x="0" y="680"/>
            <a:chExt cx="1134" cy="1598"/>
          </a:xfrm>
        </p:grpSpPr>
        <p:sp>
          <p:nvSpPr>
            <p:cNvPr id="11" name="等腰三角形 10"/>
            <p:cNvSpPr/>
            <p:nvPr/>
          </p:nvSpPr>
          <p:spPr>
            <a:xfrm rot="5400000">
              <a:off x="-132" y="812"/>
              <a:ext cx="1399" cy="1134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5400000">
              <a:off x="-132" y="1012"/>
              <a:ext cx="1399" cy="1134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2469" name="图片 30" descr="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1631" y="235731"/>
            <a:ext cx="637879" cy="60606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2470" name="图片 31" descr="hbsb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1407" y="153695"/>
            <a:ext cx="1955494" cy="71154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5" name="文本框 44"/>
          <p:cNvSpPr txBox="1"/>
          <p:nvPr/>
        </p:nvSpPr>
        <p:spPr>
          <a:xfrm>
            <a:off x="1007566" y="1230891"/>
            <a:ext cx="11364636" cy="129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b="1" dirty="0">
                <a:ea typeface="宋体" panose="02010600030101010101" pitchFamily="2" charset="-122"/>
                <a:sym typeface="+mn-ea"/>
              </a:rPr>
              <a:t>        在未来，公司将着力打造研发、试验等科研基础平台，发展本地软件企业，打造 “自有品牌”软件产品，走软件工业化，品牌化发展道路，坚持</a:t>
            </a:r>
            <a:r>
              <a:rPr lang="en-US" altLang="zh-CN" b="1" dirty="0">
                <a:ea typeface="宋体" panose="02010600030101010101" pitchFamily="2" charset="-122"/>
                <a:sym typeface="+mn-ea"/>
              </a:rPr>
              <a:t>“以服务求生存，以创新求发展”</a:t>
            </a:r>
            <a:r>
              <a:rPr lang="zh-CN" altLang="en-US" b="1" dirty="0">
                <a:ea typeface="宋体" panose="02010600030101010101" pitchFamily="2" charset="-122"/>
                <a:sym typeface="+mn-ea"/>
              </a:rPr>
              <a:t>发展理念。为展中国现代化软件提供研究思路和理论框架，努力沿着可持续化发展的宏伟目标前进。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279460" y="3381934"/>
            <a:ext cx="10546275" cy="229601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5062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本地开发支持</a:t>
            </a:r>
            <a:r>
              <a:rPr lang="zh-CN" altLang="zh-CN" sz="5062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创造客户价值</a:t>
            </a:r>
          </a:p>
          <a:p>
            <a:pPr algn="ctr" fontAlgn="auto">
              <a:lnSpc>
                <a:spcPct val="150000"/>
              </a:lnSpc>
            </a:pPr>
            <a:r>
              <a:rPr lang="zh-CN" altLang="zh-CN" sz="5062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以服务求生存    以创新求发展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483"/>
  <p:tag name="KSO_WM_UNIT_TYPE" val="m_i"/>
  <p:tag name="KSO_WM_UNIT_INDEX" val="1_1"/>
  <p:tag name="KSO_WM_UNIT_ID" val="258*m_i*1_1"/>
  <p:tag name="KSO_WM_UNIT_CLEAR" val="1"/>
  <p:tag name="KSO_WM_UNIT_LAYERLEVEL" val="1_1"/>
  <p:tag name="KSO_WM_BEAUTIFY_FLAG" val="#wm#"/>
  <p:tag name="KSO_WM_DIAGRAM_GROUP_CODE" val="m1-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483"/>
  <p:tag name="KSO_WM_UNIT_TYPE" val="m_i"/>
  <p:tag name="KSO_WM_UNIT_INDEX" val="1_2"/>
  <p:tag name="KSO_WM_UNIT_ID" val="258*m_i*1_2"/>
  <p:tag name="KSO_WM_UNIT_CLEAR" val="1"/>
  <p:tag name="KSO_WM_UNIT_LAYERLEVEL" val="1_1"/>
  <p:tag name="KSO_WM_BEAUTIFY_FLAG" val="#wm#"/>
  <p:tag name="KSO_WM_DIAGRAM_GROUP_CODE" val="m1-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483"/>
  <p:tag name="KSO_WM_UNIT_TYPE" val="m_h_f"/>
  <p:tag name="KSO_WM_UNIT_INDEX" val="1_3_1"/>
  <p:tag name="KSO_WM_UNIT_ID" val="258*m_h_f*1_3_1"/>
  <p:tag name="KSO_WM_UNIT_CLEAR" val="1"/>
  <p:tag name="KSO_WM_UNIT_LAYERLEVEL" val="1_1_1"/>
  <p:tag name="KSO_WM_UNIT_VALUE" val="9"/>
  <p:tag name="KSO_WM_UNIT_HIGHLIGHT" val="0"/>
  <p:tag name="KSO_WM_UNIT_COMPATIBLE" val="0"/>
  <p:tag name="KSO_WM_UNIT_PRESET_TEXT" val="LOREM IPSUM"/>
  <p:tag name="KSO_WM_BEAUTIFY_FLAG" val="#wm#"/>
  <p:tag name="KSO_WM_DIAGRAM_GROUP_CODE" val="m1-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483"/>
  <p:tag name="KSO_WM_UNIT_TYPE" val="m_h_f"/>
  <p:tag name="KSO_WM_UNIT_INDEX" val="1_2_1"/>
  <p:tag name="KSO_WM_UNIT_ID" val="258*m_h_f*1_2_1"/>
  <p:tag name="KSO_WM_UNIT_CLEAR" val="1"/>
  <p:tag name="KSO_WM_UNIT_LAYERLEVEL" val="1_1_1"/>
  <p:tag name="KSO_WM_UNIT_VALUE" val="9"/>
  <p:tag name="KSO_WM_UNIT_HIGHLIGHT" val="0"/>
  <p:tag name="KSO_WM_UNIT_COMPATIBLE" val="0"/>
  <p:tag name="KSO_WM_UNIT_PRESET_TEXT" val="LOREM IPSUM"/>
  <p:tag name="KSO_WM_BEAUTIFY_FLAG" val="#wm#"/>
  <p:tag name="KSO_WM_DIAGRAM_GROUP_CODE" val="m1-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483_3*i*0"/>
  <p:tag name="KSO_WM_TEMPLATE_CATEGORY" val="diagram"/>
  <p:tag name="KSO_WM_TEMPLATE_INDEX" val="160483"/>
  <p:tag name="KSO_WM_UNIT_INDEX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483_3*i*5"/>
  <p:tag name="KSO_WM_TEMPLATE_CATEGORY" val="diagram"/>
  <p:tag name="KSO_WM_TEMPLATE_INDEX" val="160483"/>
  <p:tag name="KSO_WM_UNIT_INDEX" val="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483"/>
  <p:tag name="KSO_WM_UNIT_TYPE" val="m_i"/>
  <p:tag name="KSO_WM_UNIT_INDEX" val="1_3"/>
  <p:tag name="KSO_WM_UNIT_ID" val="258*m_i*1_3"/>
  <p:tag name="KSO_WM_UNIT_CLEAR" val="1"/>
  <p:tag name="KSO_WM_UNIT_LAYERLEVEL" val="1_1"/>
  <p:tag name="KSO_WM_BEAUTIFY_FLAG" val="#wm#"/>
  <p:tag name="KSO_WM_DIAGRAM_GROUP_CODE" val="m1-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diagram"/>
  <p:tag name="KSO_WM_TEMPLATE_INDEX" val="160483"/>
  <p:tag name="KSO_WM_UNIT_TYPE" val="m_i"/>
  <p:tag name="KSO_WM_UNIT_INDEX" val="1_4"/>
  <p:tag name="KSO_WM_UNIT_ID" val="258*m_i*1_4"/>
  <p:tag name="KSO_WM_UNIT_CLEAR" val="1"/>
  <p:tag name="KSO_WM_UNIT_LAYERLEVEL" val="1_1"/>
  <p:tag name="KSO_WM_BEAUTIFY_FLAG" val="#wm#"/>
  <p:tag name="KSO_WM_DIAGRAM_GROUP_CODE" val="m1-1"/>
</p:tagLst>
</file>

<file path=ppt/theme/theme1.xml><?xml version="1.0" encoding="utf-8"?>
<a:theme xmlns:a="http://schemas.openxmlformats.org/drawingml/2006/main" name="1_自定义设计方案">
  <a:themeElements>
    <a:clrScheme name="自定义 6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06A36"/>
      </a:accent1>
      <a:accent2>
        <a:srgbClr val="106A36"/>
      </a:accent2>
      <a:accent3>
        <a:srgbClr val="106A36"/>
      </a:accent3>
      <a:accent4>
        <a:srgbClr val="106A36"/>
      </a:accent4>
      <a:accent5>
        <a:srgbClr val="106A36"/>
      </a:accent5>
      <a:accent6>
        <a:srgbClr val="106A36"/>
      </a:accent6>
      <a:hlink>
        <a:srgbClr val="106A36"/>
      </a:hlink>
      <a:folHlink>
        <a:srgbClr val="106A36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350</Words>
  <Application>Microsoft Office PowerPoint</Application>
  <PresentationFormat>自定义</PresentationFormat>
  <Paragraphs>37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宋体</vt:lpstr>
      <vt:lpstr>微软雅黑</vt:lpstr>
      <vt:lpstr>Arial</vt:lpstr>
      <vt:lpstr>Calibri</vt:lpstr>
      <vt:lpstr>Calibri Light</vt:lpstr>
      <vt:lpstr>1_自定义设计方案</vt:lpstr>
      <vt:lpstr>PowerPoint 演示文稿</vt:lpstr>
      <vt:lpstr>企业简介</vt:lpstr>
      <vt:lpstr>PowerPoint 演示文稿</vt:lpstr>
      <vt:lpstr>后备人才培养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128</dc:title>
  <dc:creator/>
  <cp:lastModifiedBy/>
  <cp:revision>25</cp:revision>
  <dcterms:created xsi:type="dcterms:W3CDTF">2017-02-21T03:12:00Z</dcterms:created>
  <dcterms:modified xsi:type="dcterms:W3CDTF">2019-08-19T11:21:50Z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2052-11.1.0.8661</vt:lpwstr>
  </property>
</Properties>
</file>

<file path=docProps/thumbnail.jpeg>
</file>